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79" r:id="rId4"/>
    <p:sldId id="261" r:id="rId5"/>
    <p:sldId id="260" r:id="rId6"/>
    <p:sldId id="259" r:id="rId7"/>
    <p:sldId id="264" r:id="rId8"/>
    <p:sldId id="262" r:id="rId9"/>
    <p:sldId id="275" r:id="rId10"/>
    <p:sldId id="276" r:id="rId11"/>
    <p:sldId id="263" r:id="rId12"/>
    <p:sldId id="277" r:id="rId13"/>
    <p:sldId id="265" r:id="rId14"/>
    <p:sldId id="270" r:id="rId15"/>
    <p:sldId id="271" r:id="rId16"/>
    <p:sldId id="272" r:id="rId17"/>
    <p:sldId id="266" r:id="rId18"/>
    <p:sldId id="267" r:id="rId19"/>
    <p:sldId id="268" r:id="rId20"/>
    <p:sldId id="269" r:id="rId21"/>
    <p:sldId id="274" r:id="rId22"/>
    <p:sldId id="278" r:id="rId23"/>
    <p:sldId id="257"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79592" autoAdjust="0"/>
  </p:normalViewPr>
  <p:slideViewPr>
    <p:cSldViewPr snapToGrid="0">
      <p:cViewPr varScale="1">
        <p:scale>
          <a:sx n="58" d="100"/>
          <a:sy n="58" d="100"/>
        </p:scale>
        <p:origin x="-118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GB" sz="2400" b="0" baseline="0" dirty="0"/>
              <a:t>How troubled by  </a:t>
            </a:r>
            <a:r>
              <a:rPr lang="en-GB" sz="2400" b="0" u="sng" baseline="0" dirty="0"/>
              <a:t>o</a:t>
            </a:r>
            <a:r>
              <a:rPr lang="en-GB" sz="2400" b="0" u="sng" dirty="0"/>
              <a:t>wn</a:t>
            </a:r>
            <a:r>
              <a:rPr lang="en-GB" sz="2400" b="0" baseline="0" dirty="0"/>
              <a:t> actions</a:t>
            </a:r>
            <a:endParaRPr lang="en-GB" sz="2400" b="0" dirty="0"/>
          </a:p>
        </c:rich>
      </c:tx>
      <c:layout>
        <c:manualLayout>
          <c:xMode val="edge"/>
          <c:yMode val="edge"/>
          <c:x val="0.27466776812562421"/>
          <c:y val="6.3028894033154412E-2"/>
        </c:manualLayout>
      </c:layout>
      <c:overlay val="0"/>
      <c:spPr>
        <a:noFill/>
        <a:ln>
          <a:noFill/>
        </a:ln>
        <a:effectLst/>
      </c:spPr>
    </c:title>
    <c:autoTitleDeleted val="0"/>
    <c:plotArea>
      <c:layout>
        <c:manualLayout>
          <c:layoutTarget val="inner"/>
          <c:xMode val="edge"/>
          <c:yMode val="edge"/>
          <c:x val="0.19737726059344027"/>
          <c:y val="0.18352639033946638"/>
          <c:w val="0.77474974107740335"/>
          <c:h val="0.60533201941719761"/>
        </c:manualLayout>
      </c:layout>
      <c:barChart>
        <c:barDir val="col"/>
        <c:grouping val="clustered"/>
        <c:varyColors val="0"/>
        <c:ser>
          <c:idx val="0"/>
          <c:order val="0"/>
          <c:spPr>
            <a:solidFill>
              <a:srgbClr val="FFC000"/>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9B92-4DBB-AE83-D94EE5FFB8CD}"/>
              </c:ext>
            </c:extLst>
          </c:dPt>
          <c:dPt>
            <c:idx val="1"/>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3-9B92-4DBB-AE83-D94EE5FFB8CD}"/>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5-9B92-4DBB-AE83-D94EE5FFB8CD}"/>
              </c:ext>
            </c:extLst>
          </c:dPt>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9B92-4DBB-AE83-D94EE5FFB8CD}"/>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9-9B92-4DBB-AE83-D94EE5FFB8CD}"/>
              </c:ext>
            </c:extLst>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B-9B92-4DBB-AE83-D94EE5FFB8CD}"/>
              </c:ext>
            </c:extLst>
          </c:dPt>
          <c:dPt>
            <c:idx val="8"/>
            <c:invertIfNegative val="0"/>
            <c:bubble3D val="0"/>
            <c:spPr>
              <a:solidFill>
                <a:srgbClr val="E20000"/>
              </a:solidFill>
              <a:ln>
                <a:noFill/>
              </a:ln>
              <a:effectLst/>
            </c:spPr>
            <c:extLst xmlns:c16r2="http://schemas.microsoft.com/office/drawing/2015/06/chart">
              <c:ext xmlns:c16="http://schemas.microsoft.com/office/drawing/2014/chart" uri="{C3380CC4-5D6E-409C-BE32-E72D297353CC}">
                <c16:uniqueId val="{0000000D-9B92-4DBB-AE83-D94EE5FFB8CD}"/>
              </c:ext>
            </c:extLst>
          </c:dPt>
          <c:dPt>
            <c:idx val="9"/>
            <c:invertIfNegative val="0"/>
            <c:bubble3D val="0"/>
            <c:spPr>
              <a:solidFill>
                <a:srgbClr val="E20000"/>
              </a:solidFill>
              <a:ln>
                <a:noFill/>
              </a:ln>
              <a:effectLst/>
            </c:spPr>
            <c:extLst xmlns:c16r2="http://schemas.microsoft.com/office/drawing/2015/06/chart">
              <c:ext xmlns:c16="http://schemas.microsoft.com/office/drawing/2014/chart" uri="{C3380CC4-5D6E-409C-BE32-E72D297353CC}">
                <c16:uniqueId val="{0000000F-9B92-4DBB-AE83-D94EE5FFB8CD}"/>
              </c:ext>
            </c:extLst>
          </c:dPt>
          <c:cat>
            <c:strRef>
              <c:f>Sheet1!$A$14:$A$23</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Sheet1!$B$14:$B$23</c:f>
              <c:numCache>
                <c:formatCode>0.00</c:formatCode>
                <c:ptCount val="10"/>
                <c:pt idx="0">
                  <c:v>60.727272727272727</c:v>
                </c:pt>
                <c:pt idx="1">
                  <c:v>9.8181818181818183</c:v>
                </c:pt>
                <c:pt idx="2">
                  <c:v>4.7272727272727275</c:v>
                </c:pt>
                <c:pt idx="3">
                  <c:v>4</c:v>
                </c:pt>
                <c:pt idx="4">
                  <c:v>6</c:v>
                </c:pt>
                <c:pt idx="5">
                  <c:v>3.8181818181818183</c:v>
                </c:pt>
                <c:pt idx="6">
                  <c:v>4.3636363636363642</c:v>
                </c:pt>
                <c:pt idx="7">
                  <c:v>2.9090909090909092</c:v>
                </c:pt>
                <c:pt idx="8">
                  <c:v>1.6363636363636365</c:v>
                </c:pt>
                <c:pt idx="9">
                  <c:v>2</c:v>
                </c:pt>
              </c:numCache>
            </c:numRef>
          </c:val>
          <c:extLst xmlns:c16r2="http://schemas.microsoft.com/office/drawing/2015/06/chart">
            <c:ext xmlns:c16="http://schemas.microsoft.com/office/drawing/2014/chart" uri="{C3380CC4-5D6E-409C-BE32-E72D297353CC}">
              <c16:uniqueId val="{00000010-9B92-4DBB-AE83-D94EE5FFB8CD}"/>
            </c:ext>
          </c:extLst>
        </c:ser>
        <c:dLbls>
          <c:showLegendKey val="0"/>
          <c:showVal val="0"/>
          <c:showCatName val="0"/>
          <c:showSerName val="0"/>
          <c:showPercent val="0"/>
          <c:showBubbleSize val="0"/>
        </c:dLbls>
        <c:gapWidth val="5"/>
        <c:overlap val="-27"/>
        <c:axId val="185380352"/>
        <c:axId val="180249152"/>
      </c:barChart>
      <c:catAx>
        <c:axId val="185380352"/>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0249152"/>
        <c:crosses val="autoZero"/>
        <c:auto val="1"/>
        <c:lblAlgn val="ctr"/>
        <c:lblOffset val="100"/>
        <c:noMultiLvlLbl val="0"/>
      </c:catAx>
      <c:valAx>
        <c:axId val="180249152"/>
        <c:scaling>
          <c:orientation val="minMax"/>
          <c:max val="65"/>
          <c:min val="0"/>
        </c:scaling>
        <c:delete val="0"/>
        <c:axPos val="l"/>
        <c:majorGridlines>
          <c:spPr>
            <a:ln w="6350"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GB" sz="1800" b="1" i="0" baseline="0" dirty="0">
                    <a:effectLst/>
                  </a:rPr>
                  <a:t>Percentage of respondents (%)</a:t>
                </a:r>
                <a:endParaRPr lang="en-GB" dirty="0">
                  <a:effectLst/>
                </a:endParaRPr>
              </a:p>
            </c:rich>
          </c:tx>
          <c:layout/>
          <c:overlay val="0"/>
          <c:spPr>
            <a:noFill/>
            <a:ln>
              <a:noFill/>
            </a:ln>
            <a:effectLst/>
          </c:spPr>
        </c:title>
        <c:numFmt formatCode="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5380352"/>
        <c:crosses val="autoZero"/>
        <c:crossBetween val="between"/>
      </c:valAx>
      <c:spPr>
        <a:noFill/>
        <a:ln>
          <a:noFill/>
        </a:ln>
        <a:effectLst/>
      </c:spPr>
    </c:plotArea>
    <c:plotVisOnly val="1"/>
    <c:dispBlanksAs val="gap"/>
    <c:showDLblsOverMax val="0"/>
  </c:chart>
  <c:spPr>
    <a:solidFill>
      <a:schemeClr val="bg1"/>
    </a:solidFill>
    <a:ln w="6350" cap="flat" cmpd="sng" algn="ctr">
      <a:solidFill>
        <a:schemeClr val="tx1">
          <a:lumMod val="15000"/>
          <a:lumOff val="85000"/>
        </a:schemeClr>
      </a:solidFill>
      <a:prstDash val="solid"/>
      <a:round/>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sz="2400" b="0" i="0" u="none" strike="noStrike" baseline="0" dirty="0">
                <a:effectLst/>
              </a:rPr>
              <a:t>How troubled by </a:t>
            </a:r>
            <a:r>
              <a:rPr lang="en-GB" b="0" u="sng" dirty="0"/>
              <a:t>other’s</a:t>
            </a:r>
            <a:r>
              <a:rPr lang="en-GB" b="0" dirty="0"/>
              <a:t> actions</a:t>
            </a:r>
          </a:p>
        </c:rich>
      </c:tx>
      <c:layout>
        <c:manualLayout>
          <c:xMode val="edge"/>
          <c:yMode val="edge"/>
          <c:x val="0.14663987639310155"/>
          <c:y val="7.0032104481282678E-2"/>
        </c:manualLayout>
      </c:layout>
      <c:overlay val="0"/>
      <c:spPr>
        <a:noFill/>
        <a:ln>
          <a:noFill/>
        </a:ln>
        <a:effectLst/>
      </c:spPr>
    </c:title>
    <c:autoTitleDeleted val="0"/>
    <c:plotArea>
      <c:layout>
        <c:manualLayout>
          <c:layoutTarget val="inner"/>
          <c:xMode val="edge"/>
          <c:yMode val="edge"/>
          <c:x val="0.10615300621655636"/>
          <c:y val="0.18326041539147578"/>
          <c:w val="0.85436133132802827"/>
          <c:h val="0.6013279175721256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DAF7-441D-90B6-6F64C3B1A4A9}"/>
              </c:ext>
            </c:extLst>
          </c:dPt>
          <c:dPt>
            <c:idx val="1"/>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3-DAF7-441D-90B6-6F64C3B1A4A9}"/>
              </c:ext>
            </c:extLst>
          </c:dPt>
          <c:dPt>
            <c:idx val="2"/>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5-DAF7-441D-90B6-6F64C3B1A4A9}"/>
              </c:ext>
            </c:extLst>
          </c:dPt>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DAF7-441D-90B6-6F64C3B1A4A9}"/>
              </c:ext>
            </c:extLst>
          </c:dPt>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9-DAF7-441D-90B6-6F64C3B1A4A9}"/>
              </c:ext>
            </c:extLst>
          </c:dPt>
          <c:dPt>
            <c:idx val="5"/>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B-DAF7-441D-90B6-6F64C3B1A4A9}"/>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DAF7-441D-90B6-6F64C3B1A4A9}"/>
              </c:ext>
            </c:extLst>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F-DAF7-441D-90B6-6F64C3B1A4A9}"/>
              </c:ext>
            </c:extLst>
          </c:dPt>
          <c:dPt>
            <c:idx val="8"/>
            <c:invertIfNegative val="0"/>
            <c:bubble3D val="0"/>
            <c:spPr>
              <a:solidFill>
                <a:srgbClr val="E20000"/>
              </a:solidFill>
              <a:ln>
                <a:noFill/>
              </a:ln>
              <a:effectLst/>
            </c:spPr>
            <c:extLst xmlns:c16r2="http://schemas.microsoft.com/office/drawing/2015/06/chart">
              <c:ext xmlns:c16="http://schemas.microsoft.com/office/drawing/2014/chart" uri="{C3380CC4-5D6E-409C-BE32-E72D297353CC}">
                <c16:uniqueId val="{00000011-DAF7-441D-90B6-6F64C3B1A4A9}"/>
              </c:ext>
            </c:extLst>
          </c:dPt>
          <c:dPt>
            <c:idx val="9"/>
            <c:invertIfNegative val="0"/>
            <c:bubble3D val="0"/>
            <c:spPr>
              <a:solidFill>
                <a:srgbClr val="E20000"/>
              </a:solidFill>
              <a:ln>
                <a:noFill/>
              </a:ln>
              <a:effectLst/>
            </c:spPr>
            <c:extLst xmlns:c16r2="http://schemas.microsoft.com/office/drawing/2015/06/chart">
              <c:ext xmlns:c16="http://schemas.microsoft.com/office/drawing/2014/chart" uri="{C3380CC4-5D6E-409C-BE32-E72D297353CC}">
                <c16:uniqueId val="{00000013-DAF7-441D-90B6-6F64C3B1A4A9}"/>
              </c:ext>
            </c:extLst>
          </c:dPt>
          <c:dLbls>
            <c:delete val="1"/>
          </c:dLbls>
          <c:cat>
            <c:strRef>
              <c:f>Sheet1!$A$27:$A$36</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Sheet1!$B$27:$B$36</c:f>
              <c:numCache>
                <c:formatCode>0.00</c:formatCode>
                <c:ptCount val="10"/>
                <c:pt idx="0">
                  <c:v>23.928571428571431</c:v>
                </c:pt>
                <c:pt idx="1">
                  <c:v>5</c:v>
                </c:pt>
                <c:pt idx="2">
                  <c:v>6.7857142857142856</c:v>
                </c:pt>
                <c:pt idx="3">
                  <c:v>3.9285714285714284</c:v>
                </c:pt>
                <c:pt idx="4">
                  <c:v>9.1071428571428559</c:v>
                </c:pt>
                <c:pt idx="5">
                  <c:v>8.2142857142857135</c:v>
                </c:pt>
                <c:pt idx="6">
                  <c:v>6.0714285714285712</c:v>
                </c:pt>
                <c:pt idx="7">
                  <c:v>9.8214285714285712</c:v>
                </c:pt>
                <c:pt idx="8">
                  <c:v>8.9285714285714288</c:v>
                </c:pt>
                <c:pt idx="9">
                  <c:v>18.214285714285712</c:v>
                </c:pt>
              </c:numCache>
            </c:numRef>
          </c:val>
          <c:extLst xmlns:c16r2="http://schemas.microsoft.com/office/drawing/2015/06/chart">
            <c:ext xmlns:c16="http://schemas.microsoft.com/office/drawing/2014/chart" uri="{C3380CC4-5D6E-409C-BE32-E72D297353CC}">
              <c16:uniqueId val="{00000014-DAF7-441D-90B6-6F64C3B1A4A9}"/>
            </c:ext>
          </c:extLst>
        </c:ser>
        <c:dLbls>
          <c:dLblPos val="outEnd"/>
          <c:showLegendKey val="0"/>
          <c:showVal val="1"/>
          <c:showCatName val="0"/>
          <c:showSerName val="0"/>
          <c:showPercent val="0"/>
          <c:showBubbleSize val="0"/>
        </c:dLbls>
        <c:gapWidth val="5"/>
        <c:overlap val="-27"/>
        <c:axId val="179901952"/>
        <c:axId val="180250880"/>
      </c:barChart>
      <c:catAx>
        <c:axId val="17990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0250880"/>
        <c:crosses val="autoZero"/>
        <c:auto val="1"/>
        <c:lblAlgn val="ctr"/>
        <c:lblOffset val="100"/>
        <c:noMultiLvlLbl val="0"/>
      </c:catAx>
      <c:valAx>
        <c:axId val="180250880"/>
        <c:scaling>
          <c:orientation val="minMax"/>
          <c:max val="6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799019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DE3DD-C6A8-4FC0-8B4B-158F5646924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00F63474-5236-4B7A-A5AB-5AFDC0763EE8}">
      <dgm:prSet phldrT="[Text]"/>
      <dgm:spPr>
        <a:solidFill>
          <a:srgbClr val="007DA5"/>
        </a:solidFill>
      </dgm:spPr>
      <dgm:t>
        <a:bodyPr/>
        <a:lstStyle/>
        <a:p>
          <a:r>
            <a:rPr lang="en-GB" dirty="0"/>
            <a:t>Staff Wellbeing Hub</a:t>
          </a:r>
        </a:p>
      </dgm:t>
    </dgm:pt>
    <dgm:pt modelId="{07122F7C-15B9-4848-9ED0-F3932B99CC6A}" type="parTrans" cxnId="{A5ED2A40-91A4-446E-B6FB-A4B1518B5757}">
      <dgm:prSet/>
      <dgm:spPr/>
      <dgm:t>
        <a:bodyPr/>
        <a:lstStyle/>
        <a:p>
          <a:endParaRPr lang="en-GB"/>
        </a:p>
      </dgm:t>
    </dgm:pt>
    <dgm:pt modelId="{6DA71AA8-2B58-4634-BF85-F2AF3F63FDD0}" type="sibTrans" cxnId="{A5ED2A40-91A4-446E-B6FB-A4B1518B5757}">
      <dgm:prSet/>
      <dgm:spPr/>
      <dgm:t>
        <a:bodyPr/>
        <a:lstStyle/>
        <a:p>
          <a:endParaRPr lang="en-GB"/>
        </a:p>
      </dgm:t>
    </dgm:pt>
    <dgm:pt modelId="{860CD9DB-0F10-4489-8659-C38F07872553}">
      <dgm:prSet phldrT="[Text]"/>
      <dgm:spPr>
        <a:solidFill>
          <a:srgbClr val="007DA5"/>
        </a:solidFill>
      </dgm:spPr>
      <dgm:t>
        <a:bodyPr/>
        <a:lstStyle/>
        <a:p>
          <a:r>
            <a:rPr lang="en-GB" dirty="0"/>
            <a:t>Debbie Strachan</a:t>
          </a:r>
        </a:p>
      </dgm:t>
    </dgm:pt>
    <dgm:pt modelId="{F02D298A-87D2-4B28-9D3E-A88B5869E7A5}" type="parTrans" cxnId="{298B2368-9FE0-4035-A8BC-D3C37C961EB6}">
      <dgm:prSet/>
      <dgm:spPr/>
      <dgm:t>
        <a:bodyPr/>
        <a:lstStyle/>
        <a:p>
          <a:endParaRPr lang="en-GB"/>
        </a:p>
      </dgm:t>
    </dgm:pt>
    <dgm:pt modelId="{E86AAEE4-521C-4AD4-A8EE-9143F5616665}" type="sibTrans" cxnId="{298B2368-9FE0-4035-A8BC-D3C37C961EB6}">
      <dgm:prSet/>
      <dgm:spPr/>
      <dgm:t>
        <a:bodyPr/>
        <a:lstStyle/>
        <a:p>
          <a:endParaRPr lang="en-GB"/>
        </a:p>
      </dgm:t>
    </dgm:pt>
    <dgm:pt modelId="{E4B6A8E6-FB5B-4841-AFF8-88A92336404F}">
      <dgm:prSet phldrT="[Text]"/>
      <dgm:spPr>
        <a:solidFill>
          <a:srgbClr val="007DA5"/>
        </a:solidFill>
      </dgm:spPr>
      <dgm:t>
        <a:bodyPr/>
        <a:lstStyle/>
        <a:p>
          <a:r>
            <a:rPr lang="en-GB" dirty="0"/>
            <a:t>Claire Chapman</a:t>
          </a:r>
        </a:p>
      </dgm:t>
    </dgm:pt>
    <dgm:pt modelId="{8B60E386-428C-417C-9D80-5CA0CAA8D2EE}" type="parTrans" cxnId="{F06CA715-8870-4747-BF7E-827AB52729B0}">
      <dgm:prSet/>
      <dgm:spPr/>
      <dgm:t>
        <a:bodyPr/>
        <a:lstStyle/>
        <a:p>
          <a:endParaRPr lang="en-GB"/>
        </a:p>
      </dgm:t>
    </dgm:pt>
    <dgm:pt modelId="{89C6B544-FF27-486C-A66F-350165B1AEE7}" type="sibTrans" cxnId="{F06CA715-8870-4747-BF7E-827AB52729B0}">
      <dgm:prSet/>
      <dgm:spPr/>
      <dgm:t>
        <a:bodyPr/>
        <a:lstStyle/>
        <a:p>
          <a:endParaRPr lang="en-GB"/>
        </a:p>
      </dgm:t>
    </dgm:pt>
    <dgm:pt modelId="{B8094540-B5A7-4965-A998-F59D06BBDE43}">
      <dgm:prSet phldrT="[Text]"/>
      <dgm:spPr>
        <a:solidFill>
          <a:srgbClr val="007DA5"/>
        </a:solidFill>
      </dgm:spPr>
      <dgm:t>
        <a:bodyPr/>
        <a:lstStyle/>
        <a:p>
          <a:r>
            <a:rPr lang="en-GB" dirty="0"/>
            <a:t>Claire Chapman/ Paras Patel</a:t>
          </a:r>
        </a:p>
      </dgm:t>
    </dgm:pt>
    <dgm:pt modelId="{B1F854B8-B458-4F38-A089-786E319A7B92}" type="parTrans" cxnId="{7C6B933B-68FE-46C2-A6AB-557CF5C04ECF}">
      <dgm:prSet/>
      <dgm:spPr/>
      <dgm:t>
        <a:bodyPr/>
        <a:lstStyle/>
        <a:p>
          <a:endParaRPr lang="en-GB"/>
        </a:p>
      </dgm:t>
    </dgm:pt>
    <dgm:pt modelId="{C2F589D3-F6DB-46B4-B5E0-489B16A38D34}" type="sibTrans" cxnId="{7C6B933B-68FE-46C2-A6AB-557CF5C04ECF}">
      <dgm:prSet/>
      <dgm:spPr/>
      <dgm:t>
        <a:bodyPr/>
        <a:lstStyle/>
        <a:p>
          <a:endParaRPr lang="en-GB"/>
        </a:p>
      </dgm:t>
    </dgm:pt>
    <dgm:pt modelId="{FC8CACF0-1118-4C42-A095-EB723AAF6504}">
      <dgm:prSet/>
      <dgm:spPr>
        <a:solidFill>
          <a:srgbClr val="007DA5"/>
        </a:solidFill>
      </dgm:spPr>
      <dgm:t>
        <a:bodyPr/>
        <a:lstStyle/>
        <a:p>
          <a:r>
            <a:rPr lang="en-GB" dirty="0"/>
            <a:t>Sara Hudson</a:t>
          </a:r>
        </a:p>
      </dgm:t>
    </dgm:pt>
    <dgm:pt modelId="{61CE24D5-3BA7-413B-9A21-277611C6D13D}" type="parTrans" cxnId="{AE6B0411-B561-44AF-8F67-A3E6E8DED2B8}">
      <dgm:prSet/>
      <dgm:spPr/>
      <dgm:t>
        <a:bodyPr/>
        <a:lstStyle/>
        <a:p>
          <a:endParaRPr lang="en-GB"/>
        </a:p>
      </dgm:t>
    </dgm:pt>
    <dgm:pt modelId="{1C77A04A-86A3-4DF6-ABEC-60DCC8F4718C}" type="sibTrans" cxnId="{AE6B0411-B561-44AF-8F67-A3E6E8DED2B8}">
      <dgm:prSet/>
      <dgm:spPr/>
      <dgm:t>
        <a:bodyPr/>
        <a:lstStyle/>
        <a:p>
          <a:endParaRPr lang="en-GB"/>
        </a:p>
      </dgm:t>
    </dgm:pt>
    <dgm:pt modelId="{1D8CEC68-5FAD-44C2-B771-D6FD5189504A}">
      <dgm:prSet/>
      <dgm:spPr>
        <a:solidFill>
          <a:srgbClr val="007DA5"/>
        </a:solidFill>
      </dgm:spPr>
      <dgm:t>
        <a:bodyPr/>
        <a:lstStyle/>
        <a:p>
          <a:r>
            <a:rPr lang="en-GB" dirty="0"/>
            <a:t>Lyn Williams</a:t>
          </a:r>
        </a:p>
      </dgm:t>
    </dgm:pt>
    <dgm:pt modelId="{B6645EDB-6A57-4E55-9AEB-C79644C6D666}" type="parTrans" cxnId="{D3F5A8F1-53E6-4C74-8BAD-C4C3D1444713}">
      <dgm:prSet/>
      <dgm:spPr/>
      <dgm:t>
        <a:bodyPr/>
        <a:lstStyle/>
        <a:p>
          <a:endParaRPr lang="en-GB"/>
        </a:p>
      </dgm:t>
    </dgm:pt>
    <dgm:pt modelId="{BCB3B754-EAB6-4BCB-843A-7A68F269E242}" type="sibTrans" cxnId="{D3F5A8F1-53E6-4C74-8BAD-C4C3D1444713}">
      <dgm:prSet/>
      <dgm:spPr/>
      <dgm:t>
        <a:bodyPr/>
        <a:lstStyle/>
        <a:p>
          <a:endParaRPr lang="en-GB"/>
        </a:p>
      </dgm:t>
    </dgm:pt>
    <dgm:pt modelId="{EBA74E26-86B3-459F-A130-168027C1D9F9}">
      <dgm:prSet/>
      <dgm:spPr>
        <a:solidFill>
          <a:srgbClr val="007DA5"/>
        </a:solidFill>
      </dgm:spPr>
      <dgm:t>
        <a:bodyPr/>
        <a:lstStyle/>
        <a:p>
          <a:r>
            <a:rPr lang="en-GB" dirty="0"/>
            <a:t>Samantha Swift</a:t>
          </a:r>
        </a:p>
      </dgm:t>
    </dgm:pt>
    <dgm:pt modelId="{1681EEF6-B970-4DBB-8EBC-AB83F9A6F35C}" type="parTrans" cxnId="{3ED791F3-501E-4150-8911-CAC2826AF152}">
      <dgm:prSet/>
      <dgm:spPr/>
      <dgm:t>
        <a:bodyPr/>
        <a:lstStyle/>
        <a:p>
          <a:endParaRPr lang="en-GB"/>
        </a:p>
      </dgm:t>
    </dgm:pt>
    <dgm:pt modelId="{D29102A9-5816-45E9-BEF5-B7F5668BE1ED}" type="sibTrans" cxnId="{3ED791F3-501E-4150-8911-CAC2826AF152}">
      <dgm:prSet/>
      <dgm:spPr/>
      <dgm:t>
        <a:bodyPr/>
        <a:lstStyle/>
        <a:p>
          <a:endParaRPr lang="en-GB"/>
        </a:p>
      </dgm:t>
    </dgm:pt>
    <dgm:pt modelId="{BFF24299-46EA-45D2-B265-1DBFA95213CF}">
      <dgm:prSet/>
      <dgm:spPr>
        <a:solidFill>
          <a:srgbClr val="007DA5"/>
        </a:solidFill>
      </dgm:spPr>
      <dgm:t>
        <a:bodyPr/>
        <a:lstStyle/>
        <a:p>
          <a:r>
            <a:rPr lang="en-GB" dirty="0"/>
            <a:t>Kristina Gray</a:t>
          </a:r>
        </a:p>
      </dgm:t>
    </dgm:pt>
    <dgm:pt modelId="{354DC50A-98F1-4FA2-AC07-09DD9D855A72}" type="parTrans" cxnId="{41906A26-FF2A-4237-ADFD-2563AACA8FAF}">
      <dgm:prSet/>
      <dgm:spPr/>
      <dgm:t>
        <a:bodyPr/>
        <a:lstStyle/>
        <a:p>
          <a:endParaRPr lang="en-GB"/>
        </a:p>
      </dgm:t>
    </dgm:pt>
    <dgm:pt modelId="{2E1D449F-80F0-489A-908A-19416EE0457F}" type="sibTrans" cxnId="{41906A26-FF2A-4237-ADFD-2563AACA8FAF}">
      <dgm:prSet/>
      <dgm:spPr/>
      <dgm:t>
        <a:bodyPr/>
        <a:lstStyle/>
        <a:p>
          <a:endParaRPr lang="en-GB"/>
        </a:p>
      </dgm:t>
    </dgm:pt>
    <dgm:pt modelId="{167BC135-605D-482B-83B5-C33834BB8011}" type="pres">
      <dgm:prSet presAssocID="{905DE3DD-C6A8-4FC0-8B4B-158F56469244}" presName="Name0" presStyleCnt="0">
        <dgm:presLayoutVars>
          <dgm:chMax val="1"/>
          <dgm:chPref val="1"/>
          <dgm:dir/>
          <dgm:animOne val="branch"/>
          <dgm:animLvl val="lvl"/>
        </dgm:presLayoutVars>
      </dgm:prSet>
      <dgm:spPr/>
      <dgm:t>
        <a:bodyPr/>
        <a:lstStyle/>
        <a:p>
          <a:endParaRPr lang="en-GB"/>
        </a:p>
      </dgm:t>
    </dgm:pt>
    <dgm:pt modelId="{4721D0BB-01B9-4354-98BC-B4CFADE61693}" type="pres">
      <dgm:prSet presAssocID="{00F63474-5236-4B7A-A5AB-5AFDC0763EE8}" presName="singleCycle" presStyleCnt="0"/>
      <dgm:spPr/>
    </dgm:pt>
    <dgm:pt modelId="{D9CECC1B-36D1-4EA2-83E3-D694671C5020}" type="pres">
      <dgm:prSet presAssocID="{00F63474-5236-4B7A-A5AB-5AFDC0763EE8}" presName="singleCenter" presStyleLbl="node1" presStyleIdx="0" presStyleCnt="8">
        <dgm:presLayoutVars>
          <dgm:chMax val="7"/>
          <dgm:chPref val="7"/>
        </dgm:presLayoutVars>
      </dgm:prSet>
      <dgm:spPr/>
      <dgm:t>
        <a:bodyPr/>
        <a:lstStyle/>
        <a:p>
          <a:endParaRPr lang="en-GB"/>
        </a:p>
      </dgm:t>
    </dgm:pt>
    <dgm:pt modelId="{9AAB07D4-D02A-46A3-A422-F020F2ADF502}" type="pres">
      <dgm:prSet presAssocID="{F02D298A-87D2-4B28-9D3E-A88B5869E7A5}" presName="Name56" presStyleLbl="parChTrans1D2" presStyleIdx="0" presStyleCnt="7"/>
      <dgm:spPr/>
      <dgm:t>
        <a:bodyPr/>
        <a:lstStyle/>
        <a:p>
          <a:endParaRPr lang="en-GB"/>
        </a:p>
      </dgm:t>
    </dgm:pt>
    <dgm:pt modelId="{6FE77EB3-0FE8-411B-9A07-9B226EB09ADB}" type="pres">
      <dgm:prSet presAssocID="{860CD9DB-0F10-4489-8659-C38F07872553}" presName="text0" presStyleLbl="node1" presStyleIdx="1" presStyleCnt="8">
        <dgm:presLayoutVars>
          <dgm:bulletEnabled val="1"/>
        </dgm:presLayoutVars>
      </dgm:prSet>
      <dgm:spPr/>
      <dgm:t>
        <a:bodyPr/>
        <a:lstStyle/>
        <a:p>
          <a:endParaRPr lang="en-GB"/>
        </a:p>
      </dgm:t>
    </dgm:pt>
    <dgm:pt modelId="{863B1DF3-7BAD-4B11-9442-2482B9173A41}" type="pres">
      <dgm:prSet presAssocID="{8B60E386-428C-417C-9D80-5CA0CAA8D2EE}" presName="Name56" presStyleLbl="parChTrans1D2" presStyleIdx="1" presStyleCnt="7"/>
      <dgm:spPr/>
      <dgm:t>
        <a:bodyPr/>
        <a:lstStyle/>
        <a:p>
          <a:endParaRPr lang="en-GB"/>
        </a:p>
      </dgm:t>
    </dgm:pt>
    <dgm:pt modelId="{7BAADD69-F2A7-42F9-A129-A3A241886EF6}" type="pres">
      <dgm:prSet presAssocID="{E4B6A8E6-FB5B-4841-AFF8-88A92336404F}" presName="text0" presStyleLbl="node1" presStyleIdx="2" presStyleCnt="8">
        <dgm:presLayoutVars>
          <dgm:bulletEnabled val="1"/>
        </dgm:presLayoutVars>
      </dgm:prSet>
      <dgm:spPr/>
      <dgm:t>
        <a:bodyPr/>
        <a:lstStyle/>
        <a:p>
          <a:endParaRPr lang="en-GB"/>
        </a:p>
      </dgm:t>
    </dgm:pt>
    <dgm:pt modelId="{F01D23C1-936E-47AA-AB4A-75CA3A44341B}" type="pres">
      <dgm:prSet presAssocID="{B1F854B8-B458-4F38-A089-786E319A7B92}" presName="Name56" presStyleLbl="parChTrans1D2" presStyleIdx="2" presStyleCnt="7"/>
      <dgm:spPr/>
      <dgm:t>
        <a:bodyPr/>
        <a:lstStyle/>
        <a:p>
          <a:endParaRPr lang="en-GB"/>
        </a:p>
      </dgm:t>
    </dgm:pt>
    <dgm:pt modelId="{9BC13B0C-8ED8-4BC6-BFC1-94AA90F728DF}" type="pres">
      <dgm:prSet presAssocID="{B8094540-B5A7-4965-A998-F59D06BBDE43}" presName="text0" presStyleLbl="node1" presStyleIdx="3" presStyleCnt="8">
        <dgm:presLayoutVars>
          <dgm:bulletEnabled val="1"/>
        </dgm:presLayoutVars>
      </dgm:prSet>
      <dgm:spPr/>
      <dgm:t>
        <a:bodyPr/>
        <a:lstStyle/>
        <a:p>
          <a:endParaRPr lang="en-GB"/>
        </a:p>
      </dgm:t>
    </dgm:pt>
    <dgm:pt modelId="{C71B9FAA-E2E7-45B8-BD22-D7A2BBCD04E8}" type="pres">
      <dgm:prSet presAssocID="{61CE24D5-3BA7-413B-9A21-277611C6D13D}" presName="Name56" presStyleLbl="parChTrans1D2" presStyleIdx="3" presStyleCnt="7"/>
      <dgm:spPr/>
      <dgm:t>
        <a:bodyPr/>
        <a:lstStyle/>
        <a:p>
          <a:endParaRPr lang="en-GB"/>
        </a:p>
      </dgm:t>
    </dgm:pt>
    <dgm:pt modelId="{F4E968FC-4D3E-4631-BFE5-6224DC7CD824}" type="pres">
      <dgm:prSet presAssocID="{FC8CACF0-1118-4C42-A095-EB723AAF6504}" presName="text0" presStyleLbl="node1" presStyleIdx="4" presStyleCnt="8">
        <dgm:presLayoutVars>
          <dgm:bulletEnabled val="1"/>
        </dgm:presLayoutVars>
      </dgm:prSet>
      <dgm:spPr/>
      <dgm:t>
        <a:bodyPr/>
        <a:lstStyle/>
        <a:p>
          <a:endParaRPr lang="en-GB"/>
        </a:p>
      </dgm:t>
    </dgm:pt>
    <dgm:pt modelId="{05989737-0E65-4876-9D55-30F7C4099F04}" type="pres">
      <dgm:prSet presAssocID="{B6645EDB-6A57-4E55-9AEB-C79644C6D666}" presName="Name56" presStyleLbl="parChTrans1D2" presStyleIdx="4" presStyleCnt="7"/>
      <dgm:spPr/>
      <dgm:t>
        <a:bodyPr/>
        <a:lstStyle/>
        <a:p>
          <a:endParaRPr lang="en-GB"/>
        </a:p>
      </dgm:t>
    </dgm:pt>
    <dgm:pt modelId="{BBA19FD1-9BB5-4641-80CB-89C81DFB1D5F}" type="pres">
      <dgm:prSet presAssocID="{1D8CEC68-5FAD-44C2-B771-D6FD5189504A}" presName="text0" presStyleLbl="node1" presStyleIdx="5" presStyleCnt="8">
        <dgm:presLayoutVars>
          <dgm:bulletEnabled val="1"/>
        </dgm:presLayoutVars>
      </dgm:prSet>
      <dgm:spPr/>
      <dgm:t>
        <a:bodyPr/>
        <a:lstStyle/>
        <a:p>
          <a:endParaRPr lang="en-GB"/>
        </a:p>
      </dgm:t>
    </dgm:pt>
    <dgm:pt modelId="{1E096DEE-CBF0-496F-A801-831639893E25}" type="pres">
      <dgm:prSet presAssocID="{1681EEF6-B970-4DBB-8EBC-AB83F9A6F35C}" presName="Name56" presStyleLbl="parChTrans1D2" presStyleIdx="5" presStyleCnt="7"/>
      <dgm:spPr/>
      <dgm:t>
        <a:bodyPr/>
        <a:lstStyle/>
        <a:p>
          <a:endParaRPr lang="en-GB"/>
        </a:p>
      </dgm:t>
    </dgm:pt>
    <dgm:pt modelId="{A0DA91C9-658D-4C91-BAF1-3E41F5674A18}" type="pres">
      <dgm:prSet presAssocID="{EBA74E26-86B3-459F-A130-168027C1D9F9}" presName="text0" presStyleLbl="node1" presStyleIdx="6" presStyleCnt="8">
        <dgm:presLayoutVars>
          <dgm:bulletEnabled val="1"/>
        </dgm:presLayoutVars>
      </dgm:prSet>
      <dgm:spPr/>
      <dgm:t>
        <a:bodyPr/>
        <a:lstStyle/>
        <a:p>
          <a:endParaRPr lang="en-GB"/>
        </a:p>
      </dgm:t>
    </dgm:pt>
    <dgm:pt modelId="{FF0AB788-6BEC-4C85-A9CC-9F7E4BD46408}" type="pres">
      <dgm:prSet presAssocID="{354DC50A-98F1-4FA2-AC07-09DD9D855A72}" presName="Name56" presStyleLbl="parChTrans1D2" presStyleIdx="6" presStyleCnt="7"/>
      <dgm:spPr/>
      <dgm:t>
        <a:bodyPr/>
        <a:lstStyle/>
        <a:p>
          <a:endParaRPr lang="en-GB"/>
        </a:p>
      </dgm:t>
    </dgm:pt>
    <dgm:pt modelId="{7B62C373-7FF0-4861-A0F6-31987675F8B9}" type="pres">
      <dgm:prSet presAssocID="{BFF24299-46EA-45D2-B265-1DBFA95213CF}" presName="text0" presStyleLbl="node1" presStyleIdx="7" presStyleCnt="8">
        <dgm:presLayoutVars>
          <dgm:bulletEnabled val="1"/>
        </dgm:presLayoutVars>
      </dgm:prSet>
      <dgm:spPr/>
      <dgm:t>
        <a:bodyPr/>
        <a:lstStyle/>
        <a:p>
          <a:endParaRPr lang="en-GB"/>
        </a:p>
      </dgm:t>
    </dgm:pt>
  </dgm:ptLst>
  <dgm:cxnLst>
    <dgm:cxn modelId="{298B2368-9FE0-4035-A8BC-D3C37C961EB6}" srcId="{00F63474-5236-4B7A-A5AB-5AFDC0763EE8}" destId="{860CD9DB-0F10-4489-8659-C38F07872553}" srcOrd="0" destOrd="0" parTransId="{F02D298A-87D2-4B28-9D3E-A88B5869E7A5}" sibTransId="{E86AAEE4-521C-4AD4-A8EE-9143F5616665}"/>
    <dgm:cxn modelId="{F06CA715-8870-4747-BF7E-827AB52729B0}" srcId="{00F63474-5236-4B7A-A5AB-5AFDC0763EE8}" destId="{E4B6A8E6-FB5B-4841-AFF8-88A92336404F}" srcOrd="1" destOrd="0" parTransId="{8B60E386-428C-417C-9D80-5CA0CAA8D2EE}" sibTransId="{89C6B544-FF27-486C-A66F-350165B1AEE7}"/>
    <dgm:cxn modelId="{FC75C83E-4E6C-4831-93A8-CAC8DC5914E4}" type="presOf" srcId="{860CD9DB-0F10-4489-8659-C38F07872553}" destId="{6FE77EB3-0FE8-411B-9A07-9B226EB09ADB}" srcOrd="0" destOrd="0" presId="urn:microsoft.com/office/officeart/2008/layout/RadialCluster"/>
    <dgm:cxn modelId="{0B1D5FD5-E3F1-46C0-833E-B381D40239F6}" type="presOf" srcId="{354DC50A-98F1-4FA2-AC07-09DD9D855A72}" destId="{FF0AB788-6BEC-4C85-A9CC-9F7E4BD46408}" srcOrd="0" destOrd="0" presId="urn:microsoft.com/office/officeart/2008/layout/RadialCluster"/>
    <dgm:cxn modelId="{41906A26-FF2A-4237-ADFD-2563AACA8FAF}" srcId="{00F63474-5236-4B7A-A5AB-5AFDC0763EE8}" destId="{BFF24299-46EA-45D2-B265-1DBFA95213CF}" srcOrd="6" destOrd="0" parTransId="{354DC50A-98F1-4FA2-AC07-09DD9D855A72}" sibTransId="{2E1D449F-80F0-489A-908A-19416EE0457F}"/>
    <dgm:cxn modelId="{D3F5A8F1-53E6-4C74-8BAD-C4C3D1444713}" srcId="{00F63474-5236-4B7A-A5AB-5AFDC0763EE8}" destId="{1D8CEC68-5FAD-44C2-B771-D6FD5189504A}" srcOrd="4" destOrd="0" parTransId="{B6645EDB-6A57-4E55-9AEB-C79644C6D666}" sibTransId="{BCB3B754-EAB6-4BCB-843A-7A68F269E242}"/>
    <dgm:cxn modelId="{3ED791F3-501E-4150-8911-CAC2826AF152}" srcId="{00F63474-5236-4B7A-A5AB-5AFDC0763EE8}" destId="{EBA74E26-86B3-459F-A130-168027C1D9F9}" srcOrd="5" destOrd="0" parTransId="{1681EEF6-B970-4DBB-8EBC-AB83F9A6F35C}" sibTransId="{D29102A9-5816-45E9-BEF5-B7F5668BE1ED}"/>
    <dgm:cxn modelId="{DE553434-BD26-43C3-8805-AF77627C0402}" type="presOf" srcId="{B6645EDB-6A57-4E55-9AEB-C79644C6D666}" destId="{05989737-0E65-4876-9D55-30F7C4099F04}" srcOrd="0" destOrd="0" presId="urn:microsoft.com/office/officeart/2008/layout/RadialCluster"/>
    <dgm:cxn modelId="{21DE2011-D04D-4902-8F10-755A06D4632A}" type="presOf" srcId="{00F63474-5236-4B7A-A5AB-5AFDC0763EE8}" destId="{D9CECC1B-36D1-4EA2-83E3-D694671C5020}" srcOrd="0" destOrd="0" presId="urn:microsoft.com/office/officeart/2008/layout/RadialCluster"/>
    <dgm:cxn modelId="{7C6B933B-68FE-46C2-A6AB-557CF5C04ECF}" srcId="{00F63474-5236-4B7A-A5AB-5AFDC0763EE8}" destId="{B8094540-B5A7-4965-A998-F59D06BBDE43}" srcOrd="2" destOrd="0" parTransId="{B1F854B8-B458-4F38-A089-786E319A7B92}" sibTransId="{C2F589D3-F6DB-46B4-B5E0-489B16A38D34}"/>
    <dgm:cxn modelId="{F8CAB68D-FB57-4B47-ACDB-760CB8EC735C}" type="presOf" srcId="{1D8CEC68-5FAD-44C2-B771-D6FD5189504A}" destId="{BBA19FD1-9BB5-4641-80CB-89C81DFB1D5F}" srcOrd="0" destOrd="0" presId="urn:microsoft.com/office/officeart/2008/layout/RadialCluster"/>
    <dgm:cxn modelId="{9F3F2A09-D239-428B-9CDC-0ACE1B1E9E06}" type="presOf" srcId="{EBA74E26-86B3-459F-A130-168027C1D9F9}" destId="{A0DA91C9-658D-4C91-BAF1-3E41F5674A18}" srcOrd="0" destOrd="0" presId="urn:microsoft.com/office/officeart/2008/layout/RadialCluster"/>
    <dgm:cxn modelId="{A25CF2BE-444D-4CA1-BE65-FA8B1B82CDDC}" type="presOf" srcId="{FC8CACF0-1118-4C42-A095-EB723AAF6504}" destId="{F4E968FC-4D3E-4631-BFE5-6224DC7CD824}" srcOrd="0" destOrd="0" presId="urn:microsoft.com/office/officeart/2008/layout/RadialCluster"/>
    <dgm:cxn modelId="{E58BC28E-DAFE-4AB3-869D-B31D8270D270}" type="presOf" srcId="{61CE24D5-3BA7-413B-9A21-277611C6D13D}" destId="{C71B9FAA-E2E7-45B8-BD22-D7A2BBCD04E8}" srcOrd="0" destOrd="0" presId="urn:microsoft.com/office/officeart/2008/layout/RadialCluster"/>
    <dgm:cxn modelId="{8FFDFB6A-1719-4807-8396-BDBA9B0E4F30}" type="presOf" srcId="{B1F854B8-B458-4F38-A089-786E319A7B92}" destId="{F01D23C1-936E-47AA-AB4A-75CA3A44341B}" srcOrd="0" destOrd="0" presId="urn:microsoft.com/office/officeart/2008/layout/RadialCluster"/>
    <dgm:cxn modelId="{A201B8E5-CF2C-4BE0-A593-58A504FD9D84}" type="presOf" srcId="{905DE3DD-C6A8-4FC0-8B4B-158F56469244}" destId="{167BC135-605D-482B-83B5-C33834BB8011}" srcOrd="0" destOrd="0" presId="urn:microsoft.com/office/officeart/2008/layout/RadialCluster"/>
    <dgm:cxn modelId="{AE6B0411-B561-44AF-8F67-A3E6E8DED2B8}" srcId="{00F63474-5236-4B7A-A5AB-5AFDC0763EE8}" destId="{FC8CACF0-1118-4C42-A095-EB723AAF6504}" srcOrd="3" destOrd="0" parTransId="{61CE24D5-3BA7-413B-9A21-277611C6D13D}" sibTransId="{1C77A04A-86A3-4DF6-ABEC-60DCC8F4718C}"/>
    <dgm:cxn modelId="{2EF1CE99-A380-472A-8E13-15DBC3C2612F}" type="presOf" srcId="{E4B6A8E6-FB5B-4841-AFF8-88A92336404F}" destId="{7BAADD69-F2A7-42F9-A129-A3A241886EF6}" srcOrd="0" destOrd="0" presId="urn:microsoft.com/office/officeart/2008/layout/RadialCluster"/>
    <dgm:cxn modelId="{3AE50C7D-4DFA-40DC-8D3C-DF9A7083D69D}" type="presOf" srcId="{B8094540-B5A7-4965-A998-F59D06BBDE43}" destId="{9BC13B0C-8ED8-4BC6-BFC1-94AA90F728DF}" srcOrd="0" destOrd="0" presId="urn:microsoft.com/office/officeart/2008/layout/RadialCluster"/>
    <dgm:cxn modelId="{CD011B88-B8E0-4537-8CF1-5EC071DE7494}" type="presOf" srcId="{8B60E386-428C-417C-9D80-5CA0CAA8D2EE}" destId="{863B1DF3-7BAD-4B11-9442-2482B9173A41}" srcOrd="0" destOrd="0" presId="urn:microsoft.com/office/officeart/2008/layout/RadialCluster"/>
    <dgm:cxn modelId="{A5ED2A40-91A4-446E-B6FB-A4B1518B5757}" srcId="{905DE3DD-C6A8-4FC0-8B4B-158F56469244}" destId="{00F63474-5236-4B7A-A5AB-5AFDC0763EE8}" srcOrd="0" destOrd="0" parTransId="{07122F7C-15B9-4848-9ED0-F3932B99CC6A}" sibTransId="{6DA71AA8-2B58-4634-BF85-F2AF3F63FDD0}"/>
    <dgm:cxn modelId="{4ABCB81F-98DC-44B2-8FCD-51E26EDE9A96}" type="presOf" srcId="{1681EEF6-B970-4DBB-8EBC-AB83F9A6F35C}" destId="{1E096DEE-CBF0-496F-A801-831639893E25}" srcOrd="0" destOrd="0" presId="urn:microsoft.com/office/officeart/2008/layout/RadialCluster"/>
    <dgm:cxn modelId="{737BE4EB-64D0-4245-8E91-9BF8552C8CD6}" type="presOf" srcId="{BFF24299-46EA-45D2-B265-1DBFA95213CF}" destId="{7B62C373-7FF0-4861-A0F6-31987675F8B9}" srcOrd="0" destOrd="0" presId="urn:microsoft.com/office/officeart/2008/layout/RadialCluster"/>
    <dgm:cxn modelId="{3AEB9A59-2C7C-45D9-BFAD-013F1EDCA803}" type="presOf" srcId="{F02D298A-87D2-4B28-9D3E-A88B5869E7A5}" destId="{9AAB07D4-D02A-46A3-A422-F020F2ADF502}" srcOrd="0" destOrd="0" presId="urn:microsoft.com/office/officeart/2008/layout/RadialCluster"/>
    <dgm:cxn modelId="{8BDF2A8B-8CE2-4E1D-ACE8-98DE7FCB5F6F}" type="presParOf" srcId="{167BC135-605D-482B-83B5-C33834BB8011}" destId="{4721D0BB-01B9-4354-98BC-B4CFADE61693}" srcOrd="0" destOrd="0" presId="urn:microsoft.com/office/officeart/2008/layout/RadialCluster"/>
    <dgm:cxn modelId="{64E553C5-119D-4B4E-A936-47139D8F4217}" type="presParOf" srcId="{4721D0BB-01B9-4354-98BC-B4CFADE61693}" destId="{D9CECC1B-36D1-4EA2-83E3-D694671C5020}" srcOrd="0" destOrd="0" presId="urn:microsoft.com/office/officeart/2008/layout/RadialCluster"/>
    <dgm:cxn modelId="{3334725D-9F5E-4C74-9C1D-2A1796D001AA}" type="presParOf" srcId="{4721D0BB-01B9-4354-98BC-B4CFADE61693}" destId="{9AAB07D4-D02A-46A3-A422-F020F2ADF502}" srcOrd="1" destOrd="0" presId="urn:microsoft.com/office/officeart/2008/layout/RadialCluster"/>
    <dgm:cxn modelId="{5F4B8D82-8CCF-4C9E-85C2-E9CC74E830CD}" type="presParOf" srcId="{4721D0BB-01B9-4354-98BC-B4CFADE61693}" destId="{6FE77EB3-0FE8-411B-9A07-9B226EB09ADB}" srcOrd="2" destOrd="0" presId="urn:microsoft.com/office/officeart/2008/layout/RadialCluster"/>
    <dgm:cxn modelId="{A8A6C80D-B402-4A44-84E7-C1A1000CF164}" type="presParOf" srcId="{4721D0BB-01B9-4354-98BC-B4CFADE61693}" destId="{863B1DF3-7BAD-4B11-9442-2482B9173A41}" srcOrd="3" destOrd="0" presId="urn:microsoft.com/office/officeart/2008/layout/RadialCluster"/>
    <dgm:cxn modelId="{C44DFFD5-2DC5-41C9-8FF3-98E96384F7DF}" type="presParOf" srcId="{4721D0BB-01B9-4354-98BC-B4CFADE61693}" destId="{7BAADD69-F2A7-42F9-A129-A3A241886EF6}" srcOrd="4" destOrd="0" presId="urn:microsoft.com/office/officeart/2008/layout/RadialCluster"/>
    <dgm:cxn modelId="{AA518A63-1294-4B20-A62F-ABC0F30D3EBA}" type="presParOf" srcId="{4721D0BB-01B9-4354-98BC-B4CFADE61693}" destId="{F01D23C1-936E-47AA-AB4A-75CA3A44341B}" srcOrd="5" destOrd="0" presId="urn:microsoft.com/office/officeart/2008/layout/RadialCluster"/>
    <dgm:cxn modelId="{FEED89A5-89C4-4EF9-826C-A1DC29249544}" type="presParOf" srcId="{4721D0BB-01B9-4354-98BC-B4CFADE61693}" destId="{9BC13B0C-8ED8-4BC6-BFC1-94AA90F728DF}" srcOrd="6" destOrd="0" presId="urn:microsoft.com/office/officeart/2008/layout/RadialCluster"/>
    <dgm:cxn modelId="{D232EEA4-74BA-47B1-A544-1455C8B1B912}" type="presParOf" srcId="{4721D0BB-01B9-4354-98BC-B4CFADE61693}" destId="{C71B9FAA-E2E7-45B8-BD22-D7A2BBCD04E8}" srcOrd="7" destOrd="0" presId="urn:microsoft.com/office/officeart/2008/layout/RadialCluster"/>
    <dgm:cxn modelId="{BFC23D5D-29A3-498B-937B-587B94EE7704}" type="presParOf" srcId="{4721D0BB-01B9-4354-98BC-B4CFADE61693}" destId="{F4E968FC-4D3E-4631-BFE5-6224DC7CD824}" srcOrd="8" destOrd="0" presId="urn:microsoft.com/office/officeart/2008/layout/RadialCluster"/>
    <dgm:cxn modelId="{D5D848A1-5599-430B-AF75-DA7ECB0E6496}" type="presParOf" srcId="{4721D0BB-01B9-4354-98BC-B4CFADE61693}" destId="{05989737-0E65-4876-9D55-30F7C4099F04}" srcOrd="9" destOrd="0" presId="urn:microsoft.com/office/officeart/2008/layout/RadialCluster"/>
    <dgm:cxn modelId="{AEE4A3C2-6D49-43AE-9088-C6941DC273D5}" type="presParOf" srcId="{4721D0BB-01B9-4354-98BC-B4CFADE61693}" destId="{BBA19FD1-9BB5-4641-80CB-89C81DFB1D5F}" srcOrd="10" destOrd="0" presId="urn:microsoft.com/office/officeart/2008/layout/RadialCluster"/>
    <dgm:cxn modelId="{68CFAD92-12C0-4382-AEE1-81B95424D92A}" type="presParOf" srcId="{4721D0BB-01B9-4354-98BC-B4CFADE61693}" destId="{1E096DEE-CBF0-496F-A801-831639893E25}" srcOrd="11" destOrd="0" presId="urn:microsoft.com/office/officeart/2008/layout/RadialCluster"/>
    <dgm:cxn modelId="{A33E7497-A18F-4469-9516-C3F7A788390F}" type="presParOf" srcId="{4721D0BB-01B9-4354-98BC-B4CFADE61693}" destId="{A0DA91C9-658D-4C91-BAF1-3E41F5674A18}" srcOrd="12" destOrd="0" presId="urn:microsoft.com/office/officeart/2008/layout/RadialCluster"/>
    <dgm:cxn modelId="{34C8A136-71D8-4A9C-A542-B22F7BBF30D7}" type="presParOf" srcId="{4721D0BB-01B9-4354-98BC-B4CFADE61693}" destId="{FF0AB788-6BEC-4C85-A9CC-9F7E4BD46408}" srcOrd="13" destOrd="0" presId="urn:microsoft.com/office/officeart/2008/layout/RadialCluster"/>
    <dgm:cxn modelId="{617B09D2-7B82-4342-97B3-BAB9AC918C3B}" type="presParOf" srcId="{4721D0BB-01B9-4354-98BC-B4CFADE61693}" destId="{7B62C373-7FF0-4861-A0F6-31987675F8B9}"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CC1B-36D1-4EA2-83E3-D694671C5020}">
      <dsp:nvSpPr>
        <dsp:cNvPr id="0" name=""/>
        <dsp:cNvSpPr/>
      </dsp:nvSpPr>
      <dsp:spPr>
        <a:xfrm>
          <a:off x="5495924" y="2025485"/>
          <a:ext cx="1641021" cy="1641021"/>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GB" sz="2600" kern="1200" dirty="0"/>
            <a:t>Staff Wellbeing Hub</a:t>
          </a:r>
        </a:p>
      </dsp:txBody>
      <dsp:txXfrm>
        <a:off x="5576032" y="2105593"/>
        <a:ext cx="1480805" cy="1480805"/>
      </dsp:txXfrm>
    </dsp:sp>
    <dsp:sp modelId="{9AAB07D4-D02A-46A3-A422-F020F2ADF502}">
      <dsp:nvSpPr>
        <dsp:cNvPr id="0" name=""/>
        <dsp:cNvSpPr/>
      </dsp:nvSpPr>
      <dsp:spPr>
        <a:xfrm rot="16200000">
          <a:off x="5881105" y="1590155"/>
          <a:ext cx="870660" cy="0"/>
        </a:xfrm>
        <a:custGeom>
          <a:avLst/>
          <a:gdLst/>
          <a:ahLst/>
          <a:cxnLst/>
          <a:rect l="0" t="0" r="0" b="0"/>
          <a:pathLst>
            <a:path>
              <a:moveTo>
                <a:pt x="0" y="0"/>
              </a:moveTo>
              <a:lnTo>
                <a:pt x="8706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77EB3-0FE8-411B-9A07-9B226EB09ADB}">
      <dsp:nvSpPr>
        <dsp:cNvPr id="0" name=""/>
        <dsp:cNvSpPr/>
      </dsp:nvSpPr>
      <dsp:spPr>
        <a:xfrm>
          <a:off x="5766693" y="55340"/>
          <a:ext cx="1099484" cy="1099484"/>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GB" sz="1900" kern="1200" dirty="0"/>
            <a:t>Debbie Strachan</a:t>
          </a:r>
        </a:p>
      </dsp:txBody>
      <dsp:txXfrm>
        <a:off x="5820365" y="109012"/>
        <a:ext cx="992140" cy="992140"/>
      </dsp:txXfrm>
    </dsp:sp>
    <dsp:sp modelId="{863B1DF3-7BAD-4B11-9442-2482B9173A41}">
      <dsp:nvSpPr>
        <dsp:cNvPr id="0" name=""/>
        <dsp:cNvSpPr/>
      </dsp:nvSpPr>
      <dsp:spPr>
        <a:xfrm rot="19285714">
          <a:off x="7083681" y="2039437"/>
          <a:ext cx="488293" cy="0"/>
        </a:xfrm>
        <a:custGeom>
          <a:avLst/>
          <a:gdLst/>
          <a:ahLst/>
          <a:cxnLst/>
          <a:rect l="0" t="0" r="0" b="0"/>
          <a:pathLst>
            <a:path>
              <a:moveTo>
                <a:pt x="0" y="0"/>
              </a:moveTo>
              <a:lnTo>
                <a:pt x="48829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ADD69-F2A7-42F9-A129-A3A241886EF6}">
      <dsp:nvSpPr>
        <dsp:cNvPr id="0" name=""/>
        <dsp:cNvSpPr/>
      </dsp:nvSpPr>
      <dsp:spPr>
        <a:xfrm>
          <a:off x="7518710" y="899067"/>
          <a:ext cx="1099484" cy="1099484"/>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a:t>Claire Chapman</a:t>
          </a:r>
        </a:p>
      </dsp:txBody>
      <dsp:txXfrm>
        <a:off x="7572382" y="952739"/>
        <a:ext cx="992140" cy="992140"/>
      </dsp:txXfrm>
    </dsp:sp>
    <dsp:sp modelId="{F01D23C1-936E-47AA-AB4A-75CA3A44341B}">
      <dsp:nvSpPr>
        <dsp:cNvPr id="0" name=""/>
        <dsp:cNvSpPr/>
      </dsp:nvSpPr>
      <dsp:spPr>
        <a:xfrm rot="771429">
          <a:off x="7126473" y="3126222"/>
          <a:ext cx="835421" cy="0"/>
        </a:xfrm>
        <a:custGeom>
          <a:avLst/>
          <a:gdLst/>
          <a:ahLst/>
          <a:cxnLst/>
          <a:rect l="0" t="0" r="0" b="0"/>
          <a:pathLst>
            <a:path>
              <a:moveTo>
                <a:pt x="0" y="0"/>
              </a:moveTo>
              <a:lnTo>
                <a:pt x="8354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13B0C-8ED8-4BC6-BFC1-94AA90F728DF}">
      <dsp:nvSpPr>
        <dsp:cNvPr id="0" name=""/>
        <dsp:cNvSpPr/>
      </dsp:nvSpPr>
      <dsp:spPr>
        <a:xfrm>
          <a:off x="7951422" y="2794904"/>
          <a:ext cx="1099484" cy="1099484"/>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Claire Chapman/ Paras Patel</a:t>
          </a:r>
        </a:p>
      </dsp:txBody>
      <dsp:txXfrm>
        <a:off x="8005094" y="2848576"/>
        <a:ext cx="992140" cy="992140"/>
      </dsp:txXfrm>
    </dsp:sp>
    <dsp:sp modelId="{C71B9FAA-E2E7-45B8-BD22-D7A2BBCD04E8}">
      <dsp:nvSpPr>
        <dsp:cNvPr id="0" name=""/>
        <dsp:cNvSpPr/>
      </dsp:nvSpPr>
      <dsp:spPr>
        <a:xfrm rot="3857143">
          <a:off x="6507757" y="3990877"/>
          <a:ext cx="720047" cy="0"/>
        </a:xfrm>
        <a:custGeom>
          <a:avLst/>
          <a:gdLst/>
          <a:ahLst/>
          <a:cxnLst/>
          <a:rect l="0" t="0" r="0" b="0"/>
          <a:pathLst>
            <a:path>
              <a:moveTo>
                <a:pt x="0" y="0"/>
              </a:moveTo>
              <a:lnTo>
                <a:pt x="7200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E968FC-4D3E-4631-BFE5-6224DC7CD824}">
      <dsp:nvSpPr>
        <dsp:cNvPr id="0" name=""/>
        <dsp:cNvSpPr/>
      </dsp:nvSpPr>
      <dsp:spPr>
        <a:xfrm>
          <a:off x="6738989" y="4315247"/>
          <a:ext cx="1099484" cy="1099484"/>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Sara Hudson</a:t>
          </a:r>
        </a:p>
      </dsp:txBody>
      <dsp:txXfrm>
        <a:off x="6792661" y="4368919"/>
        <a:ext cx="992140" cy="992140"/>
      </dsp:txXfrm>
    </dsp:sp>
    <dsp:sp modelId="{05989737-0E65-4876-9D55-30F7C4099F04}">
      <dsp:nvSpPr>
        <dsp:cNvPr id="0" name=""/>
        <dsp:cNvSpPr/>
      </dsp:nvSpPr>
      <dsp:spPr>
        <a:xfrm rot="6942857">
          <a:off x="5405066" y="3990877"/>
          <a:ext cx="720047" cy="0"/>
        </a:xfrm>
        <a:custGeom>
          <a:avLst/>
          <a:gdLst/>
          <a:ahLst/>
          <a:cxnLst/>
          <a:rect l="0" t="0" r="0" b="0"/>
          <a:pathLst>
            <a:path>
              <a:moveTo>
                <a:pt x="0" y="0"/>
              </a:moveTo>
              <a:lnTo>
                <a:pt x="72004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19FD1-9BB5-4641-80CB-89C81DFB1D5F}">
      <dsp:nvSpPr>
        <dsp:cNvPr id="0" name=""/>
        <dsp:cNvSpPr/>
      </dsp:nvSpPr>
      <dsp:spPr>
        <a:xfrm>
          <a:off x="4794397" y="4315247"/>
          <a:ext cx="1099484" cy="1099484"/>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kern="1200" dirty="0"/>
            <a:t>Lyn Williams</a:t>
          </a:r>
        </a:p>
      </dsp:txBody>
      <dsp:txXfrm>
        <a:off x="4848069" y="4368919"/>
        <a:ext cx="992140" cy="992140"/>
      </dsp:txXfrm>
    </dsp:sp>
    <dsp:sp modelId="{1E096DEE-CBF0-496F-A801-831639893E25}">
      <dsp:nvSpPr>
        <dsp:cNvPr id="0" name=""/>
        <dsp:cNvSpPr/>
      </dsp:nvSpPr>
      <dsp:spPr>
        <a:xfrm rot="10028571">
          <a:off x="4670975" y="3126222"/>
          <a:ext cx="835421" cy="0"/>
        </a:xfrm>
        <a:custGeom>
          <a:avLst/>
          <a:gdLst/>
          <a:ahLst/>
          <a:cxnLst/>
          <a:rect l="0" t="0" r="0" b="0"/>
          <a:pathLst>
            <a:path>
              <a:moveTo>
                <a:pt x="0" y="0"/>
              </a:moveTo>
              <a:lnTo>
                <a:pt x="8354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DA91C9-658D-4C91-BAF1-3E41F5674A18}">
      <dsp:nvSpPr>
        <dsp:cNvPr id="0" name=""/>
        <dsp:cNvSpPr/>
      </dsp:nvSpPr>
      <dsp:spPr>
        <a:xfrm>
          <a:off x="3581963" y="2794904"/>
          <a:ext cx="1099484" cy="1099484"/>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GB" sz="1700" kern="1200" dirty="0"/>
            <a:t>Samantha Swift</a:t>
          </a:r>
        </a:p>
      </dsp:txBody>
      <dsp:txXfrm>
        <a:off x="3635635" y="2848576"/>
        <a:ext cx="992140" cy="992140"/>
      </dsp:txXfrm>
    </dsp:sp>
    <dsp:sp modelId="{FF0AB788-6BEC-4C85-A9CC-9F7E4BD46408}">
      <dsp:nvSpPr>
        <dsp:cNvPr id="0" name=""/>
        <dsp:cNvSpPr/>
      </dsp:nvSpPr>
      <dsp:spPr>
        <a:xfrm rot="13114286">
          <a:off x="5060895" y="2039437"/>
          <a:ext cx="488293" cy="0"/>
        </a:xfrm>
        <a:custGeom>
          <a:avLst/>
          <a:gdLst/>
          <a:ahLst/>
          <a:cxnLst/>
          <a:rect l="0" t="0" r="0" b="0"/>
          <a:pathLst>
            <a:path>
              <a:moveTo>
                <a:pt x="0" y="0"/>
              </a:moveTo>
              <a:lnTo>
                <a:pt x="48829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62C373-7FF0-4861-A0F6-31987675F8B9}">
      <dsp:nvSpPr>
        <dsp:cNvPr id="0" name=""/>
        <dsp:cNvSpPr/>
      </dsp:nvSpPr>
      <dsp:spPr>
        <a:xfrm>
          <a:off x="4014676" y="899067"/>
          <a:ext cx="1099484" cy="1099484"/>
        </a:xfrm>
        <a:prstGeom prst="roundRect">
          <a:avLst/>
        </a:prstGeom>
        <a:solidFill>
          <a:srgbClr val="007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GB" sz="2200" kern="1200" dirty="0"/>
            <a:t>Kristina Gray</a:t>
          </a:r>
        </a:p>
      </dsp:txBody>
      <dsp:txXfrm>
        <a:off x="4068348" y="952739"/>
        <a:ext cx="992140" cy="99214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F495E-5E44-44FA-AD6C-1A0D3A9D698F}"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999F7-85F0-4691-9122-491E48D79854}" type="slidenum">
              <a:rPr lang="en-GB" smtClean="0"/>
              <a:t>‹#›</a:t>
            </a:fld>
            <a:endParaRPr lang="en-GB"/>
          </a:p>
        </p:txBody>
      </p:sp>
    </p:spTree>
    <p:extLst>
      <p:ext uri="{BB962C8B-B14F-4D97-AF65-F5344CB8AC3E}">
        <p14:creationId xmlns:p14="http://schemas.microsoft.com/office/powerpoint/2010/main" val="356611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6999F7-85F0-4691-9122-491E48D79854}" type="slidenum">
              <a:rPr lang="en-GB" smtClean="0"/>
              <a:t>9</a:t>
            </a:fld>
            <a:endParaRPr lang="en-GB"/>
          </a:p>
        </p:txBody>
      </p:sp>
    </p:spTree>
    <p:extLst>
      <p:ext uri="{BB962C8B-B14F-4D97-AF65-F5344CB8AC3E}">
        <p14:creationId xmlns:p14="http://schemas.microsoft.com/office/powerpoint/2010/main" val="271726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FB6999F7-85F0-4691-9122-491E48D79854}" type="slidenum">
              <a:rPr lang="en-GB" smtClean="0"/>
              <a:t>10</a:t>
            </a:fld>
            <a:endParaRPr lang="en-GB"/>
          </a:p>
        </p:txBody>
      </p:sp>
    </p:spTree>
    <p:extLst>
      <p:ext uri="{BB962C8B-B14F-4D97-AF65-F5344CB8AC3E}">
        <p14:creationId xmlns:p14="http://schemas.microsoft.com/office/powerpoint/2010/main" val="143288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FB6999F7-85F0-4691-9122-491E48D79854}" type="slidenum">
              <a:rPr lang="en-GB" smtClean="0"/>
              <a:t>11</a:t>
            </a:fld>
            <a:endParaRPr lang="en-GB"/>
          </a:p>
        </p:txBody>
      </p:sp>
    </p:spTree>
    <p:extLst>
      <p:ext uri="{BB962C8B-B14F-4D97-AF65-F5344CB8AC3E}">
        <p14:creationId xmlns:p14="http://schemas.microsoft.com/office/powerpoint/2010/main" val="337005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10D67-F509-4AF9-B220-E4FC2D4BE07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83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B7733-43D0-46AE-8DB9-01DBD4B0F3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74EEEC7-09F8-4938-95AE-6DEA84B82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A81E68E-1B65-4A9E-9DE7-F36F03C7D94B}"/>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5" name="Footer Placeholder 4">
            <a:extLst>
              <a:ext uri="{FF2B5EF4-FFF2-40B4-BE49-F238E27FC236}">
                <a16:creationId xmlns:a16="http://schemas.microsoft.com/office/drawing/2014/main" xmlns="" id="{E7176822-BE7C-4B80-A9FF-8EE072041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82D102E-27CD-4C1F-A8C8-7EB6D02D2B98}"/>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276902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54D1A-D168-4078-9AFA-4596CF02E8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0429F14-A897-40A2-8889-8CD8626BC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4CB4625-6804-4165-85C4-CA8B0EC66F17}"/>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5" name="Footer Placeholder 4">
            <a:extLst>
              <a:ext uri="{FF2B5EF4-FFF2-40B4-BE49-F238E27FC236}">
                <a16:creationId xmlns:a16="http://schemas.microsoft.com/office/drawing/2014/main" xmlns="" id="{6CD9ABD0-1EA7-48FC-AEFD-DFEB9511C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06538BF-0328-462B-8488-4A48207BBB71}"/>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92973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75F6757-C950-435B-85BB-16E285615C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B1E91AD-826C-434E-98BF-9EF08E728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69F80E8-22AF-46DE-8EB3-E296EF78AC91}"/>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5" name="Footer Placeholder 4">
            <a:extLst>
              <a:ext uri="{FF2B5EF4-FFF2-40B4-BE49-F238E27FC236}">
                <a16:creationId xmlns:a16="http://schemas.microsoft.com/office/drawing/2014/main" xmlns="" id="{114B2D70-AAD5-4369-B3E6-FF9FA006C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6CE00C0-24A3-4332-8177-B62B1B4DA074}"/>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1794869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gstyle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33617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33788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3724C-E7A2-4A6D-A4BD-CDB6C1C03172}"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7592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724C-E7A2-4A6D-A4BD-CDB6C1C03172}"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71331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724C-E7A2-4A6D-A4BD-CDB6C1C03172}"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49258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724C-E7A2-4A6D-A4BD-CDB6C1C03172}"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51108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472658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04588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BABA5-737E-434E-8A90-796095FE4D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F35BA26-C82B-44B8-8740-13450D1B4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8551612-2EC4-4729-ABB6-77E1623E3169}"/>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5" name="Footer Placeholder 4">
            <a:extLst>
              <a:ext uri="{FF2B5EF4-FFF2-40B4-BE49-F238E27FC236}">
                <a16:creationId xmlns:a16="http://schemas.microsoft.com/office/drawing/2014/main" xmlns="" id="{3123C6FB-7B48-4ACB-B098-0E9F61ABD8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444DD8-548C-4DFD-8BB3-E597E7F25054}"/>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123842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36796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724C-E7A2-4A6D-A4BD-CDB6C1C03172}"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93069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724C-E7A2-4A6D-A4BD-CDB6C1C03172}"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14068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075D9-A9D6-4ECE-8067-5EFF0751D9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D977047-0474-42C1-8A07-C91317B53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70BF84F-19AC-4228-9247-665CA9F8C876}"/>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5" name="Footer Placeholder 4">
            <a:extLst>
              <a:ext uri="{FF2B5EF4-FFF2-40B4-BE49-F238E27FC236}">
                <a16:creationId xmlns:a16="http://schemas.microsoft.com/office/drawing/2014/main" xmlns="" id="{9FB8FFCD-A7E2-4D16-97A4-319D7D753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94B6184-E642-490A-8855-6D5C425F5F84}"/>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272589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82ABA-5888-4C9E-A5C6-AAFF2307A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A142652-9C8A-48BE-9E3A-7B81D1374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9C9CE00-CED3-478F-B651-4E4A071B8B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45C296A-2298-4633-B304-95E4D74BA8C1}"/>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6" name="Footer Placeholder 5">
            <a:extLst>
              <a:ext uri="{FF2B5EF4-FFF2-40B4-BE49-F238E27FC236}">
                <a16:creationId xmlns:a16="http://schemas.microsoft.com/office/drawing/2014/main" xmlns="" id="{A94361C0-70D4-4B58-9091-BFB8B8FDC0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B638FAF-EA3F-41A6-982F-05AA4016406A}"/>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236123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8BB45-8C7B-4292-8581-06BB8CFD54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DA2AC63-99E9-4098-A0B8-2D284137E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32B9E07-13AA-4373-B9C6-BC40E83BF4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3909FC1-54C1-41E7-B347-7312ED0EB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0D9E12-AC11-4433-8AF1-8E0C96EA1E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7CB1A62-7088-4A62-8A31-BFD65D9A206E}"/>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8" name="Footer Placeholder 7">
            <a:extLst>
              <a:ext uri="{FF2B5EF4-FFF2-40B4-BE49-F238E27FC236}">
                <a16:creationId xmlns:a16="http://schemas.microsoft.com/office/drawing/2014/main" xmlns="" id="{F49FDA41-ACC5-49CB-86BE-53A2E4F418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4E267120-492E-41F5-9579-3D61526C175A}"/>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80296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2316B-D059-4C9C-B971-CCCD700D37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0E735-0C09-4AC1-9F5D-BFA8FD00B710}"/>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4" name="Footer Placeholder 3">
            <a:extLst>
              <a:ext uri="{FF2B5EF4-FFF2-40B4-BE49-F238E27FC236}">
                <a16:creationId xmlns:a16="http://schemas.microsoft.com/office/drawing/2014/main" xmlns="" id="{C9D35DAF-9392-46E9-B1D0-56BD91697C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4187E36-CD28-4332-847E-4671886D1AA4}"/>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196485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6F0724-875E-4572-A651-54C91C451771}"/>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3" name="Footer Placeholder 2">
            <a:extLst>
              <a:ext uri="{FF2B5EF4-FFF2-40B4-BE49-F238E27FC236}">
                <a16:creationId xmlns:a16="http://schemas.microsoft.com/office/drawing/2014/main" xmlns="" id="{009A6997-681E-4B6E-B349-85EE7FEA33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04D74CA-4AC4-4E57-9B96-7C0F50781E4D}"/>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148913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3F378-6E08-4059-8EB5-E6A26C52A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FA4D2BA-8437-44E9-AE1B-13876DE87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9FAE77D-97E4-4E75-9F90-7D397E655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4CB50F-114C-494A-89D2-98FB02E8094E}"/>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6" name="Footer Placeholder 5">
            <a:extLst>
              <a:ext uri="{FF2B5EF4-FFF2-40B4-BE49-F238E27FC236}">
                <a16:creationId xmlns:a16="http://schemas.microsoft.com/office/drawing/2014/main" xmlns="" id="{C61E3BC7-24DC-4223-88FD-DC9D6E165A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AAB2E03-D48E-4CA7-A15B-E6559A13C986}"/>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291789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8F6794-D663-4A71-8FA1-1DF391877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355F570-E860-45C4-9094-6C77AAAE8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CF4D902-F013-46C9-B045-6E678CBF8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B21869-D972-478A-A570-F0FDFE2DD3EE}"/>
              </a:ext>
            </a:extLst>
          </p:cNvPr>
          <p:cNvSpPr>
            <a:spLocks noGrp="1"/>
          </p:cNvSpPr>
          <p:nvPr>
            <p:ph type="dt" sz="half" idx="10"/>
          </p:nvPr>
        </p:nvSpPr>
        <p:spPr/>
        <p:txBody>
          <a:bodyPr/>
          <a:lstStyle/>
          <a:p>
            <a:fld id="{ACCEFE95-EA2C-43D1-9980-638B495C0BAF}" type="datetimeFigureOut">
              <a:rPr lang="en-GB" smtClean="0"/>
              <a:t>24/03/2021</a:t>
            </a:fld>
            <a:endParaRPr lang="en-GB"/>
          </a:p>
        </p:txBody>
      </p:sp>
      <p:sp>
        <p:nvSpPr>
          <p:cNvPr id="6" name="Footer Placeholder 5">
            <a:extLst>
              <a:ext uri="{FF2B5EF4-FFF2-40B4-BE49-F238E27FC236}">
                <a16:creationId xmlns:a16="http://schemas.microsoft.com/office/drawing/2014/main" xmlns="" id="{BF6DEAE5-79D0-4C8F-9295-18614063C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A843A51-6B47-417E-8A0A-53A5C5D8EED0}"/>
              </a:ext>
            </a:extLst>
          </p:cNvPr>
          <p:cNvSpPr>
            <a:spLocks noGrp="1"/>
          </p:cNvSpPr>
          <p:nvPr>
            <p:ph type="sldNum" sz="quarter" idx="12"/>
          </p:nvPr>
        </p:nvSpPr>
        <p:spPr/>
        <p:txBody>
          <a:bodyPr/>
          <a:lstStyle/>
          <a:p>
            <a:fld id="{E3F1037B-A8DC-48B5-8E26-857771E85EF6}" type="slidenum">
              <a:rPr lang="en-GB" smtClean="0"/>
              <a:t>‹#›</a:t>
            </a:fld>
            <a:endParaRPr lang="en-GB"/>
          </a:p>
        </p:txBody>
      </p:sp>
    </p:spTree>
    <p:extLst>
      <p:ext uri="{BB962C8B-B14F-4D97-AF65-F5344CB8AC3E}">
        <p14:creationId xmlns:p14="http://schemas.microsoft.com/office/powerpoint/2010/main" val="48018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3848EF-9DB1-4673-96B4-163159A0E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AA825F6-B15B-4FD8-AEB2-09CFD0B0D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4907DE3-45E2-4FF5-BE70-2288BB02D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EFE95-EA2C-43D1-9980-638B495C0BAF}" type="datetimeFigureOut">
              <a:rPr lang="en-GB" smtClean="0"/>
              <a:t>24/03/2021</a:t>
            </a:fld>
            <a:endParaRPr lang="en-GB"/>
          </a:p>
        </p:txBody>
      </p:sp>
      <p:sp>
        <p:nvSpPr>
          <p:cNvPr id="5" name="Footer Placeholder 4">
            <a:extLst>
              <a:ext uri="{FF2B5EF4-FFF2-40B4-BE49-F238E27FC236}">
                <a16:creationId xmlns:a16="http://schemas.microsoft.com/office/drawing/2014/main" xmlns="" id="{21FCACC1-53B2-4226-9C34-CC2F7C406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5E2C39D-85DC-4394-8140-1E114B57D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1037B-A8DC-48B5-8E26-857771E85EF6}" type="slidenum">
              <a:rPr lang="en-GB" smtClean="0"/>
              <a:t>‹#›</a:t>
            </a:fld>
            <a:endParaRPr lang="en-GB"/>
          </a:p>
        </p:txBody>
      </p:sp>
    </p:spTree>
    <p:extLst>
      <p:ext uri="{BB962C8B-B14F-4D97-AF65-F5344CB8AC3E}">
        <p14:creationId xmlns:p14="http://schemas.microsoft.com/office/powerpoint/2010/main" val="19019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t>3/24/2021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t>‹#›</a:t>
            </a:fld>
            <a:endParaRPr lang="en-US" dirty="0"/>
          </a:p>
        </p:txBody>
      </p:sp>
    </p:spTree>
    <p:extLst>
      <p:ext uri="{BB962C8B-B14F-4D97-AF65-F5344CB8AC3E}">
        <p14:creationId xmlns:p14="http://schemas.microsoft.com/office/powerpoint/2010/main" val="1432415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2.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5" Type="http://schemas.openxmlformats.org/officeDocument/2006/relationships/image" Target="../media/image10.jpeg"/><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01.safelinks.protection.outlook.com/?url=http%3A%2F%2Fwww.recoverycollegeonline.co.uk%2F&amp;data=04%7C01%7CCatherine.Guy%40phe.gov.uk%7Cc0c57cf0faf441d494ac08d8edf102d5%7Cee4e14994a354b2ead475f3cf9de8666%7C0%7C0%7C637520967707674460%7CUnknown%7CTWFpbGZsb3d8eyJWIjoiMC4wLjAwMDAiLCJQIjoiV2luMzIiLCJBTiI6Ik1haWwiLCJXVCI6Mn0%3D%7C0&amp;sdata=swXApnOgd251k%2FM9VzPRvn8%2FxTfyZaDMQ%2FqKCMNlwS0%3D&amp;reserve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ctrTitle"/>
          </p:nvPr>
        </p:nvSpPr>
        <p:spPr>
          <a:xfrm>
            <a:off x="1524000" y="489317"/>
            <a:ext cx="9144000" cy="2387600"/>
          </a:xfrm>
        </p:spPr>
        <p:txBody>
          <a:bodyPr/>
          <a:lstStyle/>
          <a:p>
            <a:r>
              <a:rPr lang="en-GB" dirty="0">
                <a:solidFill>
                  <a:srgbClr val="007DA5"/>
                </a:solidFill>
              </a:rPr>
              <a:t>Welcome</a:t>
            </a:r>
          </a:p>
        </p:txBody>
      </p:sp>
      <p:sp>
        <p:nvSpPr>
          <p:cNvPr id="3" name="Subtitle 2">
            <a:extLst>
              <a:ext uri="{FF2B5EF4-FFF2-40B4-BE49-F238E27FC236}">
                <a16:creationId xmlns:a16="http://schemas.microsoft.com/office/drawing/2014/main" xmlns="" id="{852A42A9-E25B-4301-ACB0-0D206B2273B9}"/>
              </a:ext>
            </a:extLst>
          </p:cNvPr>
          <p:cNvSpPr>
            <a:spLocks noGrp="1"/>
          </p:cNvSpPr>
          <p:nvPr>
            <p:ph type="subTitle" idx="1"/>
          </p:nvPr>
        </p:nvSpPr>
        <p:spPr>
          <a:xfrm>
            <a:off x="1524000" y="2968992"/>
            <a:ext cx="9144000" cy="1655762"/>
          </a:xfrm>
        </p:spPr>
        <p:txBody>
          <a:bodyPr>
            <a:normAutofit/>
          </a:bodyPr>
          <a:lstStyle/>
          <a:p>
            <a:r>
              <a:rPr lang="en-GB" sz="3200" dirty="0">
                <a:solidFill>
                  <a:srgbClr val="007DA5"/>
                </a:solidFill>
              </a:rPr>
              <a:t>To the Staff Wellbeing Hub online launch event</a:t>
            </a: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93532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C9B15590-920C-46E4-A0A3-A4EE26BD36B1}"/>
              </a:ext>
            </a:extLst>
          </p:cNvPr>
          <p:cNvGraphicFramePr>
            <a:graphicFrameLocks noGrp="1"/>
          </p:cNvGraphicFramePr>
          <p:nvPr>
            <p:ph idx="1"/>
            <p:extLst>
              <p:ext uri="{D42A27DB-BD31-4B8C-83A1-F6EECF244321}">
                <p14:modId xmlns:p14="http://schemas.microsoft.com/office/powerpoint/2010/main" val="3464513062"/>
              </p:ext>
            </p:extLst>
          </p:nvPr>
        </p:nvGraphicFramePr>
        <p:xfrm>
          <a:off x="-211665" y="1027906"/>
          <a:ext cx="12632871" cy="5470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a:xfrm>
            <a:off x="686866" y="483669"/>
            <a:ext cx="10515600" cy="1325563"/>
          </a:xfrm>
        </p:spPr>
        <p:txBody>
          <a:bodyPr/>
          <a:lstStyle/>
          <a:p>
            <a:r>
              <a:rPr lang="en-GB" dirty="0">
                <a:solidFill>
                  <a:srgbClr val="007DA5"/>
                </a:solidFill>
              </a:rPr>
              <a:t>Link Staff:</a:t>
            </a:r>
          </a:p>
        </p:txBody>
      </p:sp>
      <p:pic>
        <p:nvPicPr>
          <p:cNvPr id="1026" name="Picture 2" descr="The Foundation Programme at South Tees - South Tees Institute - LRI">
            <a:extLst>
              <a:ext uri="{FF2B5EF4-FFF2-40B4-BE49-F238E27FC236}">
                <a16:creationId xmlns:a16="http://schemas.microsoft.com/office/drawing/2014/main" xmlns="" id="{E2973981-7A14-4C01-B9E2-2A040FE32E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2429" y="294706"/>
            <a:ext cx="1578428" cy="584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Newcastle upon Tyne Hospitals NHS Foundation Trust - induced.info">
            <a:extLst>
              <a:ext uri="{FF2B5EF4-FFF2-40B4-BE49-F238E27FC236}">
                <a16:creationId xmlns:a16="http://schemas.microsoft.com/office/drawing/2014/main" xmlns="" id="{C56A728D-1ADA-4B3C-BF33-414D6F6293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4666" y="294705"/>
            <a:ext cx="1849653" cy="584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VID-19 North Cumbria Integrated Care NHS Trust - JustGiving">
            <a:extLst>
              <a:ext uri="{FF2B5EF4-FFF2-40B4-BE49-F238E27FC236}">
                <a16:creationId xmlns:a16="http://schemas.microsoft.com/office/drawing/2014/main" xmlns="" id="{25D90C95-7EB1-4530-ABAE-2866928C9DB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766" t="22205" r="17908"/>
          <a:stretch/>
        </p:blipFill>
        <p:spPr bwMode="auto">
          <a:xfrm>
            <a:off x="8638185" y="2030478"/>
            <a:ext cx="1178378" cy="7229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otlight on... Digital transformation in response to COVID-19">
            <a:extLst>
              <a:ext uri="{FF2B5EF4-FFF2-40B4-BE49-F238E27FC236}">
                <a16:creationId xmlns:a16="http://schemas.microsoft.com/office/drawing/2014/main" xmlns="" id="{8BA6AD1E-3A71-4996-BE91-C5ACFB16492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7859" b="35154"/>
          <a:stretch/>
        </p:blipFill>
        <p:spPr bwMode="auto">
          <a:xfrm>
            <a:off x="8887725" y="3816164"/>
            <a:ext cx="2026104" cy="7493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unty-durham-and-darlington-nhs-foundation-trust - Wellbeing for Life">
            <a:extLst>
              <a:ext uri="{FF2B5EF4-FFF2-40B4-BE49-F238E27FC236}">
                <a16:creationId xmlns:a16="http://schemas.microsoft.com/office/drawing/2014/main" xmlns="" id="{8FE1328B-8EAB-4D19-A3EB-0481C97860E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4210" t="16494" b="17375"/>
          <a:stretch/>
        </p:blipFill>
        <p:spPr bwMode="auto">
          <a:xfrm>
            <a:off x="10303935" y="5537057"/>
            <a:ext cx="1335088" cy="7110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uth Tyneside and Sunderland NHS Foundation Trust (STSFT) - Innovation  SuperNetwork">
            <a:extLst>
              <a:ext uri="{FF2B5EF4-FFF2-40B4-BE49-F238E27FC236}">
                <a16:creationId xmlns:a16="http://schemas.microsoft.com/office/drawing/2014/main" xmlns="" id="{32F697E5-4556-460B-8DF5-68F138ACCF6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0416" b="29428"/>
          <a:stretch/>
        </p:blipFill>
        <p:spPr bwMode="auto">
          <a:xfrm>
            <a:off x="7853972" y="5521509"/>
            <a:ext cx="2209449" cy="591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rth Tees and Hartlepool NHS Foundation Trust | J2 Interactive">
            <a:extLst>
              <a:ext uri="{FF2B5EF4-FFF2-40B4-BE49-F238E27FC236}">
                <a16:creationId xmlns:a16="http://schemas.microsoft.com/office/drawing/2014/main" xmlns="" id="{28A5F65C-21C4-428D-A012-94E55BE5CF9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205" b="26205"/>
          <a:stretch/>
        </p:blipFill>
        <p:spPr bwMode="auto">
          <a:xfrm>
            <a:off x="2340875" y="5171502"/>
            <a:ext cx="1997155" cy="61778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ateshead Health NHS Foundation Trust logo | RealWire RealResource">
            <a:extLst>
              <a:ext uri="{FF2B5EF4-FFF2-40B4-BE49-F238E27FC236}">
                <a16:creationId xmlns:a16="http://schemas.microsoft.com/office/drawing/2014/main" xmlns="" id="{57B462AD-8E79-492A-8089-5666D075D7A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5787" y="5936916"/>
            <a:ext cx="1335088" cy="5841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orthumbria Healthcare NHS Foundation Trust logo - Use for North Tyneside  Talking Therapies - Arthritis Action">
            <a:extLst>
              <a:ext uri="{FF2B5EF4-FFF2-40B4-BE49-F238E27FC236}">
                <a16:creationId xmlns:a16="http://schemas.microsoft.com/office/drawing/2014/main" xmlns="" id="{26F57285-57B4-4BB1-9DE8-DC52917D42AC}"/>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0139" t="15563" r="6875" b="32486"/>
          <a:stretch/>
        </p:blipFill>
        <p:spPr bwMode="auto">
          <a:xfrm>
            <a:off x="2511830" y="5959954"/>
            <a:ext cx="1826200" cy="5841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93BCAE12-5C90-4138-A793-88C0B988495C}"/>
              </a:ext>
            </a:extLst>
          </p:cNvPr>
          <p:cNvSpPr txBox="1"/>
          <p:nvPr/>
        </p:nvSpPr>
        <p:spPr>
          <a:xfrm>
            <a:off x="1673331" y="4165426"/>
            <a:ext cx="1651000" cy="400110"/>
          </a:xfrm>
          <a:prstGeom prst="rect">
            <a:avLst/>
          </a:prstGeom>
          <a:noFill/>
        </p:spPr>
        <p:txBody>
          <a:bodyPr wrap="square" rtlCol="0">
            <a:spAutoFit/>
          </a:bodyPr>
          <a:lstStyle/>
          <a:p>
            <a:r>
              <a:rPr lang="en-GB" sz="2000" b="1" dirty="0">
                <a:solidFill>
                  <a:srgbClr val="007DA5"/>
                </a:solidFill>
              </a:rPr>
              <a:t>Primary Care</a:t>
            </a:r>
          </a:p>
        </p:txBody>
      </p:sp>
      <p:sp>
        <p:nvSpPr>
          <p:cNvPr id="26" name="TextBox 25">
            <a:extLst>
              <a:ext uri="{FF2B5EF4-FFF2-40B4-BE49-F238E27FC236}">
                <a16:creationId xmlns:a16="http://schemas.microsoft.com/office/drawing/2014/main" xmlns="" id="{61D4B00F-FB22-4B77-AEC3-7F46FB192485}"/>
              </a:ext>
            </a:extLst>
          </p:cNvPr>
          <p:cNvSpPr txBox="1"/>
          <p:nvPr/>
        </p:nvSpPr>
        <p:spPr>
          <a:xfrm>
            <a:off x="2215196" y="2218507"/>
            <a:ext cx="1651000" cy="400110"/>
          </a:xfrm>
          <a:prstGeom prst="rect">
            <a:avLst/>
          </a:prstGeom>
          <a:noFill/>
        </p:spPr>
        <p:txBody>
          <a:bodyPr wrap="square" rtlCol="0">
            <a:spAutoFit/>
          </a:bodyPr>
          <a:lstStyle/>
          <a:p>
            <a:r>
              <a:rPr lang="en-GB" sz="2000" b="1" dirty="0">
                <a:solidFill>
                  <a:srgbClr val="007DA5"/>
                </a:solidFill>
              </a:rPr>
              <a:t>Care homes</a:t>
            </a:r>
          </a:p>
        </p:txBody>
      </p:sp>
    </p:spTree>
    <p:extLst>
      <p:ext uri="{BB962C8B-B14F-4D97-AF65-F5344CB8AC3E}">
        <p14:creationId xmlns:p14="http://schemas.microsoft.com/office/powerpoint/2010/main" val="198128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Outreach</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idx="1"/>
          </p:nvPr>
        </p:nvSpPr>
        <p:spPr>
          <a:xfrm>
            <a:off x="838200" y="1498947"/>
            <a:ext cx="10515600" cy="3201390"/>
          </a:xfrm>
        </p:spPr>
        <p:txBody>
          <a:bodyPr>
            <a:normAutofit fontScale="85000" lnSpcReduction="20000"/>
          </a:bodyPr>
          <a:lstStyle/>
          <a:p>
            <a:pPr marL="0" indent="0">
              <a:buNone/>
            </a:pPr>
            <a:r>
              <a:rPr lang="en-GB" dirty="0">
                <a:solidFill>
                  <a:srgbClr val="007DA5"/>
                </a:solidFill>
              </a:rPr>
              <a:t>We offer (where possible) a named link person between the Staff Wellbeing Hub in each of these settings.</a:t>
            </a:r>
          </a:p>
          <a:p>
            <a:pPr marL="0" indent="0">
              <a:buNone/>
            </a:pPr>
            <a:r>
              <a:rPr lang="en-GB" dirty="0">
                <a:solidFill>
                  <a:srgbClr val="007DA5"/>
                </a:solidFill>
              </a:rPr>
              <a:t>I.e. Acute in-reach to health psychology/occupational therapy staff to:</a:t>
            </a:r>
          </a:p>
          <a:p>
            <a:r>
              <a:rPr lang="en-GB" dirty="0">
                <a:solidFill>
                  <a:srgbClr val="007DA5"/>
                </a:solidFill>
              </a:rPr>
              <a:t>Build effective relationships and improve communication between organisations and the Staff Wellbeing Hub </a:t>
            </a:r>
          </a:p>
          <a:p>
            <a:r>
              <a:rPr lang="en-GB" dirty="0">
                <a:solidFill>
                  <a:srgbClr val="007DA5"/>
                </a:solidFill>
              </a:rPr>
              <a:t>Support the organisations to help navigate the North East &amp; North Cumbria system offer</a:t>
            </a:r>
          </a:p>
          <a:p>
            <a:r>
              <a:rPr lang="en-GB" dirty="0">
                <a:solidFill>
                  <a:srgbClr val="007DA5"/>
                </a:solidFill>
              </a:rPr>
              <a:t>Promote the Staff Wellbeing Hub offers and plug any gaps in provision</a:t>
            </a:r>
          </a:p>
          <a:p>
            <a:r>
              <a:rPr lang="en-GB" dirty="0">
                <a:solidFill>
                  <a:srgbClr val="007DA5"/>
                </a:solidFill>
              </a:rPr>
              <a:t>Ward in-reach (where possible)</a:t>
            </a: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3">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196144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Moral injury…</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idx="1"/>
          </p:nvPr>
        </p:nvSpPr>
        <p:spPr>
          <a:xfrm>
            <a:off x="838200" y="1575455"/>
            <a:ext cx="10515600" cy="3201390"/>
          </a:xfrm>
        </p:spPr>
        <p:txBody>
          <a:bodyPr>
            <a:normAutofit/>
          </a:bodyPr>
          <a:lstStyle/>
          <a:p>
            <a:r>
              <a:rPr lang="en-GB" dirty="0">
                <a:solidFill>
                  <a:srgbClr val="007DA5"/>
                </a:solidFill>
              </a:rPr>
              <a:t>Is when you are </a:t>
            </a:r>
            <a:r>
              <a:rPr lang="en-GB" b="1" dirty="0">
                <a:solidFill>
                  <a:srgbClr val="007DA5"/>
                </a:solidFill>
              </a:rPr>
              <a:t>troubled</a:t>
            </a:r>
            <a:r>
              <a:rPr lang="en-GB" dirty="0">
                <a:solidFill>
                  <a:srgbClr val="007DA5"/>
                </a:solidFill>
              </a:rPr>
              <a:t> by your </a:t>
            </a:r>
            <a:r>
              <a:rPr lang="en-GB" b="1" dirty="0">
                <a:solidFill>
                  <a:srgbClr val="007DA5"/>
                </a:solidFill>
              </a:rPr>
              <a:t>own actions </a:t>
            </a:r>
            <a:r>
              <a:rPr lang="en-GB" dirty="0">
                <a:solidFill>
                  <a:srgbClr val="007DA5"/>
                </a:solidFill>
              </a:rPr>
              <a:t>or </a:t>
            </a:r>
            <a:r>
              <a:rPr lang="en-GB" b="1" dirty="0">
                <a:solidFill>
                  <a:srgbClr val="007DA5"/>
                </a:solidFill>
              </a:rPr>
              <a:t>other people’s actions</a:t>
            </a:r>
            <a:r>
              <a:rPr lang="en-GB" dirty="0">
                <a:solidFill>
                  <a:srgbClr val="007DA5"/>
                </a:solidFill>
              </a:rPr>
              <a:t>, that you feel are </a:t>
            </a:r>
            <a:r>
              <a:rPr lang="en-GB" b="1" dirty="0">
                <a:solidFill>
                  <a:srgbClr val="007DA5"/>
                </a:solidFill>
              </a:rPr>
              <a:t>wrong</a:t>
            </a:r>
            <a:r>
              <a:rPr lang="en-GB" dirty="0">
                <a:solidFill>
                  <a:srgbClr val="007DA5"/>
                </a:solidFill>
              </a:rPr>
              <a:t> or against good practice;</a:t>
            </a:r>
          </a:p>
          <a:p>
            <a:r>
              <a:rPr lang="en-GB" dirty="0">
                <a:solidFill>
                  <a:srgbClr val="007DA5"/>
                </a:solidFill>
              </a:rPr>
              <a:t>Is </a:t>
            </a:r>
            <a:r>
              <a:rPr lang="en-GB" b="1" dirty="0">
                <a:solidFill>
                  <a:srgbClr val="007DA5"/>
                </a:solidFill>
              </a:rPr>
              <a:t>not</a:t>
            </a:r>
            <a:r>
              <a:rPr lang="en-GB" dirty="0">
                <a:solidFill>
                  <a:srgbClr val="007DA5"/>
                </a:solidFill>
              </a:rPr>
              <a:t> a mental illness in itself but </a:t>
            </a:r>
            <a:r>
              <a:rPr lang="en-GB" b="1" dirty="0">
                <a:solidFill>
                  <a:srgbClr val="007DA5"/>
                </a:solidFill>
              </a:rPr>
              <a:t>good support </a:t>
            </a:r>
            <a:r>
              <a:rPr lang="en-GB" dirty="0">
                <a:solidFill>
                  <a:srgbClr val="007DA5"/>
                </a:solidFill>
              </a:rPr>
              <a:t>can make the difference between developing </a:t>
            </a:r>
            <a:r>
              <a:rPr lang="en-GB" b="1" dirty="0">
                <a:solidFill>
                  <a:srgbClr val="007DA5"/>
                </a:solidFill>
              </a:rPr>
              <a:t>mental illness and positive wellbeing;</a:t>
            </a:r>
          </a:p>
          <a:p>
            <a:r>
              <a:rPr lang="en-GB" dirty="0">
                <a:solidFill>
                  <a:srgbClr val="007DA5"/>
                </a:solidFill>
              </a:rPr>
              <a:t>Is emerging as an important area in the pandemic, so we did a survey of local essential workers…</a:t>
            </a:r>
            <a:endParaRPr lang="en-GB" b="1" dirty="0">
              <a:solidFill>
                <a:srgbClr val="007DA5"/>
              </a:solidFill>
            </a:endParaRPr>
          </a:p>
          <a:p>
            <a:endParaRPr lang="en-GB" dirty="0">
              <a:solidFill>
                <a:srgbClr val="007DA5"/>
              </a:solidFill>
            </a:endParaRP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234102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076493-E25F-4F47-B8C1-F3F47775DC66}"/>
              </a:ext>
            </a:extLst>
          </p:cNvPr>
          <p:cNvSpPr>
            <a:spLocks noGrp="1"/>
          </p:cNvSpPr>
          <p:nvPr>
            <p:ph idx="1"/>
          </p:nvPr>
        </p:nvSpPr>
        <p:spPr>
          <a:xfrm>
            <a:off x="838200" y="384208"/>
            <a:ext cx="10515600" cy="3201390"/>
          </a:xfrm>
        </p:spPr>
        <p:txBody>
          <a:bodyPr>
            <a:normAutofit/>
          </a:bodyPr>
          <a:lstStyle/>
          <a:p>
            <a:pPr marL="0" indent="0">
              <a:buNone/>
            </a:pPr>
            <a:r>
              <a:rPr lang="en-GB" dirty="0">
                <a:solidFill>
                  <a:srgbClr val="007DA5"/>
                </a:solidFill>
              </a:rPr>
              <a:t>The survey received 566 responses across Health and Care, Local Government &amp; Education, and other essential worker sectors. </a:t>
            </a:r>
          </a:p>
          <a:p>
            <a:pPr marL="0" indent="0">
              <a:buNone/>
            </a:pPr>
            <a:r>
              <a:rPr lang="en-GB" dirty="0">
                <a:solidFill>
                  <a:srgbClr val="007DA5"/>
                </a:solidFill>
              </a:rPr>
              <a:t>Generally, people appeared less troubled by their own actions compared with other people’s actions that they felt were wrong: </a:t>
            </a:r>
          </a:p>
          <a:p>
            <a:endParaRPr lang="en-GB" dirty="0">
              <a:solidFill>
                <a:srgbClr val="007DA5"/>
              </a:solidFill>
            </a:endParaRPr>
          </a:p>
        </p:txBody>
      </p:sp>
      <p:graphicFrame>
        <p:nvGraphicFramePr>
          <p:cNvPr id="6" name="Chart 5">
            <a:extLst>
              <a:ext uri="{FF2B5EF4-FFF2-40B4-BE49-F238E27FC236}">
                <a16:creationId xmlns:a16="http://schemas.microsoft.com/office/drawing/2014/main" xmlns="" id="{46CC1843-A57A-4AD4-AB2F-6048FB465CB6}"/>
              </a:ext>
            </a:extLst>
          </p:cNvPr>
          <p:cNvGraphicFramePr/>
          <p:nvPr>
            <p:extLst>
              <p:ext uri="{D42A27DB-BD31-4B8C-83A1-F6EECF244321}">
                <p14:modId xmlns:p14="http://schemas.microsoft.com/office/powerpoint/2010/main" val="2859725205"/>
              </p:ext>
            </p:extLst>
          </p:nvPr>
        </p:nvGraphicFramePr>
        <p:xfrm>
          <a:off x="838200" y="2234301"/>
          <a:ext cx="4587621" cy="4239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4">
            <a:extLst>
              <a:ext uri="{FF2B5EF4-FFF2-40B4-BE49-F238E27FC236}">
                <a16:creationId xmlns:a16="http://schemas.microsoft.com/office/drawing/2014/main" xmlns="" id="{995A610F-204C-4B0A-9ECB-7F2624B60242}"/>
              </a:ext>
            </a:extLst>
          </p:cNvPr>
          <p:cNvGraphicFramePr>
            <a:graphicFrameLocks/>
          </p:cNvGraphicFramePr>
          <p:nvPr>
            <p:extLst>
              <p:ext uri="{D42A27DB-BD31-4B8C-83A1-F6EECF244321}">
                <p14:modId xmlns:p14="http://schemas.microsoft.com/office/powerpoint/2010/main" val="4211109606"/>
              </p:ext>
            </p:extLst>
          </p:nvPr>
        </p:nvGraphicFramePr>
        <p:xfrm>
          <a:off x="5814646" y="2234301"/>
          <a:ext cx="4556380" cy="4239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30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Survey findings and what we are doing</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sz="half" idx="1"/>
          </p:nvPr>
        </p:nvSpPr>
        <p:spPr>
          <a:xfrm>
            <a:off x="838200" y="1633121"/>
            <a:ext cx="5181600" cy="4351338"/>
          </a:xfrm>
        </p:spPr>
        <p:txBody>
          <a:bodyPr>
            <a:normAutofit/>
          </a:bodyPr>
          <a:lstStyle/>
          <a:p>
            <a:pPr marL="0" indent="0">
              <a:buNone/>
            </a:pPr>
            <a:r>
              <a:rPr lang="en-GB" dirty="0">
                <a:solidFill>
                  <a:srgbClr val="007DA5"/>
                </a:solidFill>
              </a:rPr>
              <a:t>Staff asked for:</a:t>
            </a:r>
          </a:p>
          <a:p>
            <a:pPr lvl="1"/>
            <a:r>
              <a:rPr lang="en-GB" dirty="0">
                <a:solidFill>
                  <a:srgbClr val="007DA5"/>
                </a:solidFill>
              </a:rPr>
              <a:t>Supervisor check-ins</a:t>
            </a:r>
          </a:p>
          <a:p>
            <a:pPr lvl="1"/>
            <a:r>
              <a:rPr lang="en-GB" dirty="0">
                <a:solidFill>
                  <a:srgbClr val="007DA5"/>
                </a:solidFill>
              </a:rPr>
              <a:t>Kindness from everyone</a:t>
            </a:r>
          </a:p>
          <a:p>
            <a:pPr lvl="1"/>
            <a:r>
              <a:rPr lang="en-GB" dirty="0">
                <a:solidFill>
                  <a:srgbClr val="007DA5"/>
                </a:solidFill>
              </a:rPr>
              <a:t>Fair rules &amp; enforcement</a:t>
            </a:r>
          </a:p>
          <a:p>
            <a:pPr lvl="1"/>
            <a:r>
              <a:rPr lang="en-GB" dirty="0">
                <a:solidFill>
                  <a:srgbClr val="007DA5"/>
                </a:solidFill>
              </a:rPr>
              <a:t>Effective communication &amp; processes</a:t>
            </a:r>
          </a:p>
        </p:txBody>
      </p:sp>
      <p:sp>
        <p:nvSpPr>
          <p:cNvPr id="6" name="Content Placeholder 5">
            <a:extLst>
              <a:ext uri="{FF2B5EF4-FFF2-40B4-BE49-F238E27FC236}">
                <a16:creationId xmlns:a16="http://schemas.microsoft.com/office/drawing/2014/main" xmlns="" id="{987E2471-4109-4F32-BEE2-DEE6F1F159A3}"/>
              </a:ext>
            </a:extLst>
          </p:cNvPr>
          <p:cNvSpPr>
            <a:spLocks noGrp="1"/>
          </p:cNvSpPr>
          <p:nvPr>
            <p:ph sz="half" idx="2"/>
          </p:nvPr>
        </p:nvSpPr>
        <p:spPr>
          <a:xfrm>
            <a:off x="6172200" y="1633121"/>
            <a:ext cx="5181600" cy="4351338"/>
          </a:xfrm>
        </p:spPr>
        <p:txBody>
          <a:bodyPr/>
          <a:lstStyle/>
          <a:p>
            <a:pPr marL="0" indent="0">
              <a:buNone/>
            </a:pPr>
            <a:r>
              <a:rPr lang="en-GB" dirty="0">
                <a:solidFill>
                  <a:srgbClr val="007DA5"/>
                </a:solidFill>
              </a:rPr>
              <a:t>We are:</a:t>
            </a:r>
          </a:p>
          <a:p>
            <a:pPr lvl="1"/>
            <a:r>
              <a:rPr lang="en-GB" dirty="0">
                <a:solidFill>
                  <a:srgbClr val="007DA5"/>
                </a:solidFill>
              </a:rPr>
              <a:t>Sharing findings &amp; suggestions with local organisations</a:t>
            </a:r>
          </a:p>
          <a:p>
            <a:pPr lvl="1"/>
            <a:r>
              <a:rPr lang="en-GB" dirty="0">
                <a:solidFill>
                  <a:srgbClr val="007DA5"/>
                </a:solidFill>
              </a:rPr>
              <a:t>Writing an academic paper</a:t>
            </a:r>
          </a:p>
          <a:p>
            <a:pPr lvl="1"/>
            <a:r>
              <a:rPr lang="en-GB" dirty="0">
                <a:solidFill>
                  <a:srgbClr val="007DA5"/>
                </a:solidFill>
              </a:rPr>
              <a:t>Producing a video about things everyone can do</a:t>
            </a:r>
          </a:p>
          <a:p>
            <a:pPr lvl="1"/>
            <a:r>
              <a:rPr lang="en-GB" dirty="0">
                <a:solidFill>
                  <a:srgbClr val="007DA5"/>
                </a:solidFill>
              </a:rPr>
              <a:t>Working with the hub to develop offers that can help with moral injury and staff wellbeing</a:t>
            </a:r>
          </a:p>
          <a:p>
            <a:endParaRPr lang="en-GB" dirty="0">
              <a:solidFill>
                <a:srgbClr val="007DA5"/>
              </a:solidFill>
            </a:endParaRP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14700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pPr marL="0" indent="0">
              <a:spcAft>
                <a:spcPts val="1200"/>
              </a:spcAft>
              <a:buNone/>
              <a:defRPr/>
            </a:pPr>
            <a:r>
              <a:rPr lang="en-GB" sz="4400" b="1" dirty="0">
                <a:solidFill>
                  <a:srgbClr val="007DA5"/>
                </a:solidFill>
              </a:rPr>
              <a:t>Things everyone could consider:</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idx="1"/>
          </p:nvPr>
        </p:nvSpPr>
        <p:spPr>
          <a:xfrm>
            <a:off x="838200" y="1540042"/>
            <a:ext cx="10515600" cy="3112169"/>
          </a:xfrm>
        </p:spPr>
        <p:txBody>
          <a:bodyPr>
            <a:normAutofit fontScale="62500" lnSpcReduction="20000"/>
          </a:bodyPr>
          <a:lstStyle/>
          <a:p>
            <a:pPr>
              <a:lnSpc>
                <a:spcPct val="110000"/>
              </a:lnSpc>
              <a:defRPr/>
            </a:pPr>
            <a:r>
              <a:rPr lang="en-GB" sz="3000" b="1" dirty="0">
                <a:solidFill>
                  <a:srgbClr val="007DA5"/>
                </a:solidFill>
              </a:rPr>
              <a:t>Check-ins: </a:t>
            </a:r>
            <a:r>
              <a:rPr lang="en-GB" sz="3000" dirty="0">
                <a:solidFill>
                  <a:srgbClr val="007DA5"/>
                </a:solidFill>
              </a:rPr>
              <a:t>Who will you contact to let them know what you, or your staff, need from them to function well? How can you connect?</a:t>
            </a:r>
          </a:p>
          <a:p>
            <a:pPr lvl="0">
              <a:lnSpc>
                <a:spcPct val="110000"/>
              </a:lnSpc>
              <a:defRPr/>
            </a:pPr>
            <a:r>
              <a:rPr lang="en-GB" sz="3000" b="1" dirty="0">
                <a:solidFill>
                  <a:srgbClr val="007DA5"/>
                </a:solidFill>
              </a:rPr>
              <a:t>Kindness: </a:t>
            </a:r>
            <a:r>
              <a:rPr lang="en-GB" sz="3000" dirty="0">
                <a:solidFill>
                  <a:srgbClr val="007DA5"/>
                </a:solidFill>
              </a:rPr>
              <a:t>What can you do, for one other person today, that might help them feel supported and connected? What would help you to stay regulated enough not to pass your stress on?</a:t>
            </a:r>
          </a:p>
          <a:p>
            <a:pPr lvl="0">
              <a:lnSpc>
                <a:spcPct val="110000"/>
              </a:lnSpc>
              <a:defRPr/>
            </a:pPr>
            <a:r>
              <a:rPr lang="en-GB" sz="3000" b="1" dirty="0">
                <a:solidFill>
                  <a:srgbClr val="007DA5"/>
                </a:solidFill>
              </a:rPr>
              <a:t>Fair rules &amp; enforcement: </a:t>
            </a:r>
            <a:r>
              <a:rPr lang="en-GB" sz="3000" dirty="0">
                <a:solidFill>
                  <a:srgbClr val="007DA5"/>
                </a:solidFill>
              </a:rPr>
              <a:t>Who do you need to have a conversation with to better understand each other’s needs and values?</a:t>
            </a:r>
          </a:p>
          <a:p>
            <a:pPr>
              <a:lnSpc>
                <a:spcPct val="110000"/>
              </a:lnSpc>
              <a:defRPr/>
            </a:pPr>
            <a:r>
              <a:rPr lang="en-GB" sz="3000" b="1" dirty="0">
                <a:solidFill>
                  <a:srgbClr val="007DA5"/>
                </a:solidFill>
              </a:rPr>
              <a:t>Effective communication/processes: </a:t>
            </a:r>
            <a:r>
              <a:rPr lang="en-GB" sz="3000" dirty="0">
                <a:solidFill>
                  <a:srgbClr val="007DA5"/>
                </a:solidFill>
              </a:rPr>
              <a:t>What can you do to share ideas, feedback or decisions clearly at the right time with the right people</a:t>
            </a:r>
            <a:r>
              <a:rPr lang="en-GB" sz="3000" dirty="0" smtClean="0">
                <a:solidFill>
                  <a:srgbClr val="007DA5"/>
                </a:solidFill>
              </a:rPr>
              <a:t>?</a:t>
            </a:r>
          </a:p>
          <a:p>
            <a:pPr marL="0" indent="0">
              <a:lnSpc>
                <a:spcPct val="110000"/>
              </a:lnSpc>
              <a:buNone/>
              <a:defRPr/>
            </a:pPr>
            <a:r>
              <a:rPr lang="en-GB" sz="2400" dirty="0"/>
              <a:t>For more info search moral injury on </a:t>
            </a:r>
            <a:r>
              <a:rPr lang="en-GB" sz="2400" u="sng" dirty="0">
                <a:hlinkClick r:id="rId2"/>
              </a:rPr>
              <a:t>www.recoverycollegeonline.co.uk/</a:t>
            </a:r>
            <a:endParaRPr lang="en-GB" sz="2400" dirty="0"/>
          </a:p>
          <a:p>
            <a:pPr>
              <a:lnSpc>
                <a:spcPct val="110000"/>
              </a:lnSpc>
              <a:defRPr/>
            </a:pPr>
            <a:endParaRPr lang="en-GB" sz="3000" dirty="0">
              <a:solidFill>
                <a:srgbClr val="007DA5"/>
              </a:solidFill>
            </a:endParaRP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3">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83785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284FC8E-F67F-4C49-9C37-226D4C0883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05" y="-329406"/>
            <a:ext cx="12777610" cy="7187406"/>
          </a:xfrm>
        </p:spPr>
      </p:pic>
      <p:sp>
        <p:nvSpPr>
          <p:cNvPr id="7" name="Title 6">
            <a:extLst>
              <a:ext uri="{FF2B5EF4-FFF2-40B4-BE49-F238E27FC236}">
                <a16:creationId xmlns:a16="http://schemas.microsoft.com/office/drawing/2014/main" xmlns="" id="{EB07897B-CC40-4783-93CC-D2E08FB18E40}"/>
              </a:ext>
            </a:extLst>
          </p:cNvPr>
          <p:cNvSpPr>
            <a:spLocks noGrp="1"/>
          </p:cNvSpPr>
          <p:nvPr>
            <p:ph type="title"/>
          </p:nvPr>
        </p:nvSpPr>
        <p:spPr/>
        <p:txBody>
          <a:bodyPr/>
          <a:lstStyle/>
          <a:p>
            <a:endParaRPr lang="en-GB" dirty="0"/>
          </a:p>
        </p:txBody>
      </p:sp>
      <p:pic>
        <p:nvPicPr>
          <p:cNvPr id="8" name="Picture 7">
            <a:extLst>
              <a:ext uri="{FF2B5EF4-FFF2-40B4-BE49-F238E27FC236}">
                <a16:creationId xmlns:a16="http://schemas.microsoft.com/office/drawing/2014/main" xmlns="" id="{0FA8F0B1-7ECC-4E89-92E5-1B6E53B9E667}"/>
              </a:ext>
            </a:extLst>
          </p:cNvPr>
          <p:cNvPicPr>
            <a:picLocks noChangeAspect="1"/>
          </p:cNvPicPr>
          <p:nvPr/>
        </p:nvPicPr>
        <p:blipFill rotWithShape="1">
          <a:blip r:embed="rId3"/>
          <a:srcRect l="3593" t="17761" r="5658" b="11980"/>
          <a:stretch/>
        </p:blipFill>
        <p:spPr>
          <a:xfrm>
            <a:off x="1092200" y="82021"/>
            <a:ext cx="9765631" cy="4250760"/>
          </a:xfrm>
          <a:prstGeom prst="rect">
            <a:avLst/>
          </a:prstGeom>
        </p:spPr>
      </p:pic>
      <p:pic>
        <p:nvPicPr>
          <p:cNvPr id="9" name="Picture 8">
            <a:extLst>
              <a:ext uri="{FF2B5EF4-FFF2-40B4-BE49-F238E27FC236}">
                <a16:creationId xmlns:a16="http://schemas.microsoft.com/office/drawing/2014/main" xmlns="" id="{D44CE9AC-4A55-43A5-B66B-05FE242C62BD}"/>
              </a:ext>
            </a:extLst>
          </p:cNvPr>
          <p:cNvPicPr>
            <a:picLocks noChangeAspect="1"/>
          </p:cNvPicPr>
          <p:nvPr/>
        </p:nvPicPr>
        <p:blipFill>
          <a:blip r:embed="rId4"/>
          <a:stretch>
            <a:fillRect/>
          </a:stretch>
        </p:blipFill>
        <p:spPr>
          <a:xfrm>
            <a:off x="1092200" y="4332781"/>
            <a:ext cx="9765631" cy="5471406"/>
          </a:xfrm>
          <a:prstGeom prst="rect">
            <a:avLst/>
          </a:prstGeom>
        </p:spPr>
      </p:pic>
    </p:spTree>
    <p:extLst>
      <p:ext uri="{BB962C8B-B14F-4D97-AF65-F5344CB8AC3E}">
        <p14:creationId xmlns:p14="http://schemas.microsoft.com/office/powerpoint/2010/main" val="324968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707DB30-DB7F-4D9A-A6B6-2505637A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05" y="-329406"/>
            <a:ext cx="12777610" cy="7187406"/>
          </a:xfrm>
          <a:prstGeom prst="rect">
            <a:avLst/>
          </a:prstGeom>
        </p:spPr>
      </p:pic>
      <p:sp>
        <p:nvSpPr>
          <p:cNvPr id="7" name="Title 6">
            <a:extLst>
              <a:ext uri="{FF2B5EF4-FFF2-40B4-BE49-F238E27FC236}">
                <a16:creationId xmlns:a16="http://schemas.microsoft.com/office/drawing/2014/main" xmlns="" id="{EB07897B-CC40-4783-93CC-D2E08FB18E40}"/>
              </a:ext>
            </a:extLst>
          </p:cNvPr>
          <p:cNvSpPr>
            <a:spLocks noGrp="1"/>
          </p:cNvSpPr>
          <p:nvPr>
            <p:ph type="title"/>
          </p:nvPr>
        </p:nvSpPr>
        <p:spPr/>
        <p:txBody>
          <a:bodyPr/>
          <a:lstStyle/>
          <a:p>
            <a:endParaRPr lang="en-GB" dirty="0"/>
          </a:p>
        </p:txBody>
      </p:sp>
      <p:pic>
        <p:nvPicPr>
          <p:cNvPr id="6" name="Content Placeholder 5" descr="Text&#10;&#10;Description automatically generated">
            <a:extLst>
              <a:ext uri="{FF2B5EF4-FFF2-40B4-BE49-F238E27FC236}">
                <a16:creationId xmlns:a16="http://schemas.microsoft.com/office/drawing/2014/main" xmlns="" id="{DC3AF6C1-6310-4977-845E-89F0635329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340" y="903467"/>
            <a:ext cx="11099319" cy="4756851"/>
          </a:xfrm>
        </p:spPr>
      </p:pic>
    </p:spTree>
    <p:extLst>
      <p:ext uri="{BB962C8B-B14F-4D97-AF65-F5344CB8AC3E}">
        <p14:creationId xmlns:p14="http://schemas.microsoft.com/office/powerpoint/2010/main" val="151576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xmlns="" id="{076F3334-0784-41A4-8EF1-0331F47DD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05" y="-329406"/>
            <a:ext cx="12777610" cy="7187406"/>
          </a:xfrm>
          <a:prstGeom prst="rect">
            <a:avLst/>
          </a:prstGeom>
        </p:spPr>
      </p:pic>
      <p:sp>
        <p:nvSpPr>
          <p:cNvPr id="7" name="Title 6">
            <a:extLst>
              <a:ext uri="{FF2B5EF4-FFF2-40B4-BE49-F238E27FC236}">
                <a16:creationId xmlns:a16="http://schemas.microsoft.com/office/drawing/2014/main" xmlns="" id="{EB07897B-CC40-4783-93CC-D2E08FB18E4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6BA84D52-A491-4F79-8EE5-2EEDFE739DCF}"/>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xmlns="" id="{BC383A5B-19FC-49C0-BDFC-9ED43639D90B}"/>
              </a:ext>
            </a:extLst>
          </p:cNvPr>
          <p:cNvPicPr>
            <a:picLocks noChangeAspect="1"/>
          </p:cNvPicPr>
          <p:nvPr/>
        </p:nvPicPr>
        <p:blipFill>
          <a:blip r:embed="rId3"/>
          <a:stretch>
            <a:fillRect/>
          </a:stretch>
        </p:blipFill>
        <p:spPr>
          <a:xfrm>
            <a:off x="179725" y="512159"/>
            <a:ext cx="11832550" cy="5833682"/>
          </a:xfrm>
          <a:prstGeom prst="rect">
            <a:avLst/>
          </a:prstGeom>
        </p:spPr>
      </p:pic>
    </p:spTree>
    <p:extLst>
      <p:ext uri="{BB962C8B-B14F-4D97-AF65-F5344CB8AC3E}">
        <p14:creationId xmlns:p14="http://schemas.microsoft.com/office/powerpoint/2010/main" val="136043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xmlns="" id="{9152B342-BB6E-4D90-9ED4-0DACB8313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05" y="-329406"/>
            <a:ext cx="12777610" cy="7187406"/>
          </a:xfrm>
          <a:prstGeom prst="rect">
            <a:avLst/>
          </a:prstGeom>
        </p:spPr>
      </p:pic>
      <p:sp>
        <p:nvSpPr>
          <p:cNvPr id="7" name="Title 6">
            <a:extLst>
              <a:ext uri="{FF2B5EF4-FFF2-40B4-BE49-F238E27FC236}">
                <a16:creationId xmlns:a16="http://schemas.microsoft.com/office/drawing/2014/main" xmlns="" id="{EB07897B-CC40-4783-93CC-D2E08FB18E4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6BA84D52-A491-4F79-8EE5-2EEDFE739DCF}"/>
              </a:ext>
            </a:extLst>
          </p:cNvPr>
          <p:cNvSpPr>
            <a:spLocks noGrp="1"/>
          </p:cNvSpPr>
          <p:nvPr>
            <p:ph idx="1"/>
          </p:nvPr>
        </p:nvSpPr>
        <p:spPr/>
        <p:txBody>
          <a:bodyPr/>
          <a:lstStyle/>
          <a:p>
            <a:endParaRPr lang="en-GB"/>
          </a:p>
        </p:txBody>
      </p:sp>
      <p:pic>
        <p:nvPicPr>
          <p:cNvPr id="2" name="Picture 1">
            <a:extLst>
              <a:ext uri="{FF2B5EF4-FFF2-40B4-BE49-F238E27FC236}">
                <a16:creationId xmlns:a16="http://schemas.microsoft.com/office/drawing/2014/main" xmlns="" id="{2E9D5D09-6477-4CC8-90BC-F626B8A9CC87}"/>
              </a:ext>
            </a:extLst>
          </p:cNvPr>
          <p:cNvPicPr>
            <a:picLocks noChangeAspect="1"/>
          </p:cNvPicPr>
          <p:nvPr/>
        </p:nvPicPr>
        <p:blipFill rotWithShape="1">
          <a:blip r:embed="rId3"/>
          <a:srcRect b="9609"/>
          <a:stretch/>
        </p:blipFill>
        <p:spPr>
          <a:xfrm>
            <a:off x="191540" y="263623"/>
            <a:ext cx="11808919" cy="6001347"/>
          </a:xfrm>
          <a:prstGeom prst="rect">
            <a:avLst/>
          </a:prstGeom>
        </p:spPr>
      </p:pic>
    </p:spTree>
    <p:extLst>
      <p:ext uri="{BB962C8B-B14F-4D97-AF65-F5344CB8AC3E}">
        <p14:creationId xmlns:p14="http://schemas.microsoft.com/office/powerpoint/2010/main" val="257755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ctrTitle"/>
          </p:nvPr>
        </p:nvSpPr>
        <p:spPr>
          <a:xfrm>
            <a:off x="1524000" y="489317"/>
            <a:ext cx="9144000" cy="2387600"/>
          </a:xfrm>
        </p:spPr>
        <p:txBody>
          <a:bodyPr/>
          <a:lstStyle/>
          <a:p>
            <a:r>
              <a:rPr lang="en-GB" dirty="0" smtClean="0">
                <a:solidFill>
                  <a:srgbClr val="007DA5"/>
                </a:solidFill>
              </a:rPr>
              <a:t>Opening address</a:t>
            </a:r>
            <a:endParaRPr lang="en-GB" dirty="0">
              <a:solidFill>
                <a:srgbClr val="007DA5"/>
              </a:solidFill>
            </a:endParaRPr>
          </a:p>
        </p:txBody>
      </p:sp>
      <p:sp>
        <p:nvSpPr>
          <p:cNvPr id="3" name="Subtitle 2">
            <a:extLst>
              <a:ext uri="{FF2B5EF4-FFF2-40B4-BE49-F238E27FC236}">
                <a16:creationId xmlns:a16="http://schemas.microsoft.com/office/drawing/2014/main" xmlns="" id="{852A42A9-E25B-4301-ACB0-0D206B2273B9}"/>
              </a:ext>
            </a:extLst>
          </p:cNvPr>
          <p:cNvSpPr>
            <a:spLocks noGrp="1"/>
          </p:cNvSpPr>
          <p:nvPr>
            <p:ph type="subTitle" idx="1"/>
          </p:nvPr>
        </p:nvSpPr>
        <p:spPr>
          <a:xfrm>
            <a:off x="1524000" y="2968992"/>
            <a:ext cx="9144000" cy="1655762"/>
          </a:xfrm>
        </p:spPr>
        <p:txBody>
          <a:bodyPr>
            <a:normAutofit/>
          </a:bodyPr>
          <a:lstStyle/>
          <a:p>
            <a:r>
              <a:rPr lang="en-GB" sz="3200" dirty="0" smtClean="0">
                <a:solidFill>
                  <a:srgbClr val="007DA5"/>
                </a:solidFill>
              </a:rPr>
              <a:t>Jay Nairn</a:t>
            </a:r>
          </a:p>
          <a:p>
            <a:r>
              <a:rPr lang="en-GB" sz="3200" dirty="0" smtClean="0">
                <a:solidFill>
                  <a:srgbClr val="007DA5"/>
                </a:solidFill>
              </a:rPr>
              <a:t>NHSE&amp;I Senior Programme Manager</a:t>
            </a:r>
            <a:endParaRPr lang="en-GB" sz="3200" dirty="0">
              <a:solidFill>
                <a:srgbClr val="007DA5"/>
              </a:solidFill>
            </a:endParaRP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306461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EC93B7C-EF53-49F8-A343-BF18F9DA0F45}"/>
              </a:ext>
            </a:extLst>
          </p:cNvPr>
          <p:cNvPicPr>
            <a:picLocks noChangeAspect="1"/>
          </p:cNvPicPr>
          <p:nvPr/>
        </p:nvPicPr>
        <p:blipFill rotWithShape="1">
          <a:blip r:embed="rId2"/>
          <a:srcRect l="11028" t="25999" r="28797" b="10077"/>
          <a:stretch/>
        </p:blipFill>
        <p:spPr>
          <a:xfrm>
            <a:off x="940923" y="174417"/>
            <a:ext cx="10310153" cy="6318458"/>
          </a:xfrm>
          <a:prstGeom prst="rect">
            <a:avLst/>
          </a:prstGeom>
        </p:spPr>
      </p:pic>
    </p:spTree>
    <p:extLst>
      <p:ext uri="{BB962C8B-B14F-4D97-AF65-F5344CB8AC3E}">
        <p14:creationId xmlns:p14="http://schemas.microsoft.com/office/powerpoint/2010/main" val="341746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3514" y="1023691"/>
            <a:ext cx="2232248" cy="646331"/>
          </a:xfrm>
          <a:prstGeom prst="rect">
            <a:avLst/>
          </a:prstGeom>
          <a:noFill/>
        </p:spPr>
        <p:txBody>
          <a:bodyPr wrap="square" rtlCol="0">
            <a:spAutoFit/>
          </a:bodyPr>
          <a:lstStyle/>
          <a:p>
            <a:pPr algn="ctr"/>
            <a:r>
              <a:rPr lang="en-GB" dirty="0">
                <a:solidFill>
                  <a:srgbClr val="007DA5"/>
                </a:solidFill>
                <a:latin typeface="Calibri Light" panose="020F0302020204030204" pitchFamily="34" charset="0"/>
                <a:cs typeface="Calibri Light" panose="020F0302020204030204" pitchFamily="34" charset="0"/>
              </a:rPr>
              <a:t>Allow self monitoring and reflection</a:t>
            </a:r>
          </a:p>
        </p:txBody>
      </p:sp>
      <p:sp>
        <p:nvSpPr>
          <p:cNvPr id="10" name="TextBox 9"/>
          <p:cNvSpPr txBox="1"/>
          <p:nvPr/>
        </p:nvSpPr>
        <p:spPr>
          <a:xfrm>
            <a:off x="1681176" y="1023691"/>
            <a:ext cx="2736304" cy="646331"/>
          </a:xfrm>
          <a:prstGeom prst="rect">
            <a:avLst/>
          </a:prstGeom>
          <a:noFill/>
        </p:spPr>
        <p:txBody>
          <a:bodyPr wrap="square" rtlCol="0">
            <a:spAutoFit/>
          </a:bodyPr>
          <a:lstStyle/>
          <a:p>
            <a:pPr algn="ctr"/>
            <a:r>
              <a:rPr lang="en-GB" dirty="0">
                <a:solidFill>
                  <a:srgbClr val="007DA5"/>
                </a:solidFill>
                <a:latin typeface="Calibri Light" panose="020F0302020204030204" pitchFamily="34" charset="0"/>
                <a:cs typeface="Calibri Light" panose="020F0302020204030204" pitchFamily="34" charset="0"/>
              </a:rPr>
              <a:t>Holistic view of mental health</a:t>
            </a:r>
          </a:p>
        </p:txBody>
      </p:sp>
      <p:sp>
        <p:nvSpPr>
          <p:cNvPr id="11" name="TextBox 10"/>
          <p:cNvSpPr txBox="1"/>
          <p:nvPr/>
        </p:nvSpPr>
        <p:spPr>
          <a:xfrm>
            <a:off x="6544981" y="1014453"/>
            <a:ext cx="1224136" cy="646331"/>
          </a:xfrm>
          <a:prstGeom prst="rect">
            <a:avLst/>
          </a:prstGeom>
          <a:noFill/>
        </p:spPr>
        <p:txBody>
          <a:bodyPr wrap="square" rtlCol="0">
            <a:spAutoFit/>
          </a:bodyPr>
          <a:lstStyle/>
          <a:p>
            <a:pPr algn="ctr"/>
            <a:r>
              <a:rPr lang="en-GB" dirty="0">
                <a:solidFill>
                  <a:srgbClr val="007DA5"/>
                </a:solidFill>
                <a:latin typeface="Calibri Light" panose="020F0302020204030204" pitchFamily="34" charset="0"/>
                <a:cs typeface="Calibri Light" panose="020F0302020204030204" pitchFamily="34" charset="0"/>
              </a:rPr>
              <a:t>Risk indicators</a:t>
            </a:r>
          </a:p>
        </p:txBody>
      </p:sp>
      <p:sp>
        <p:nvSpPr>
          <p:cNvPr id="12" name="TextBox 11"/>
          <p:cNvSpPr txBox="1"/>
          <p:nvPr/>
        </p:nvSpPr>
        <p:spPr>
          <a:xfrm>
            <a:off x="7819919" y="1014454"/>
            <a:ext cx="2736304" cy="646331"/>
          </a:xfrm>
          <a:prstGeom prst="rect">
            <a:avLst/>
          </a:prstGeom>
          <a:noFill/>
        </p:spPr>
        <p:txBody>
          <a:bodyPr wrap="square" rtlCol="0">
            <a:spAutoFit/>
          </a:bodyPr>
          <a:lstStyle/>
          <a:p>
            <a:pPr algn="ctr"/>
            <a:r>
              <a:rPr lang="en-GB" dirty="0">
                <a:solidFill>
                  <a:srgbClr val="007DA5"/>
                </a:solidFill>
                <a:latin typeface="Calibri Light" panose="020F0302020204030204" pitchFamily="34" charset="0"/>
                <a:cs typeface="Calibri Light" panose="020F0302020204030204" pitchFamily="34" charset="0"/>
              </a:rPr>
              <a:t>Allows organisational and public health data</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6543" r="22736"/>
          <a:stretch/>
        </p:blipFill>
        <p:spPr>
          <a:xfrm>
            <a:off x="1591734" y="1777743"/>
            <a:ext cx="3881725" cy="4220668"/>
          </a:xfrm>
          <a:prstGeom prst="rect">
            <a:avLst/>
          </a:prstGeom>
        </p:spPr>
      </p:pic>
      <p:pic>
        <p:nvPicPr>
          <p:cNvPr id="13"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30464" r="32043"/>
          <a:stretch/>
        </p:blipFill>
        <p:spPr>
          <a:xfrm>
            <a:off x="3834300" y="2071531"/>
            <a:ext cx="3085519" cy="3926880"/>
          </a:xfrm>
        </p:spPr>
      </p:pic>
      <p:pic>
        <p:nvPicPr>
          <p:cNvPr id="7"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30952" r="25838"/>
          <a:stretch/>
        </p:blipFill>
        <p:spPr>
          <a:xfrm>
            <a:off x="5299638" y="2365643"/>
            <a:ext cx="3714822" cy="4241870"/>
          </a:xfrm>
          <a:prstGeom prst="rect">
            <a:avLst/>
          </a:prstGeom>
        </p:spPr>
      </p:pic>
      <p:pic>
        <p:nvPicPr>
          <p:cNvPr id="9" name="Content Placeholder 3"/>
          <p:cNvPicPr>
            <a:picLocks noChangeAspect="1"/>
          </p:cNvPicPr>
          <p:nvPr/>
        </p:nvPicPr>
        <p:blipFill rotWithShape="1">
          <a:blip r:embed="rId6">
            <a:extLst>
              <a:ext uri="{28A0092B-C50C-407E-A947-70E740481C1C}">
                <a14:useLocalDpi xmlns:a14="http://schemas.microsoft.com/office/drawing/2010/main" val="0"/>
              </a:ext>
            </a:extLst>
          </a:blip>
          <a:srcRect l="35020" t="-1139" r="32349" b="24004"/>
          <a:stretch/>
        </p:blipFill>
        <p:spPr>
          <a:xfrm>
            <a:off x="7531887" y="2723719"/>
            <a:ext cx="3312369" cy="3883795"/>
          </a:xfrm>
          <a:prstGeom prst="rect">
            <a:avLst/>
          </a:prstGeom>
        </p:spPr>
      </p:pic>
      <p:sp>
        <p:nvSpPr>
          <p:cNvPr id="5" name="Title 4">
            <a:extLst>
              <a:ext uri="{FF2B5EF4-FFF2-40B4-BE49-F238E27FC236}">
                <a16:creationId xmlns:a16="http://schemas.microsoft.com/office/drawing/2014/main" xmlns="" id="{D8FFC257-C707-451B-BC8F-77278979CB4A}"/>
              </a:ext>
            </a:extLst>
          </p:cNvPr>
          <p:cNvSpPr>
            <a:spLocks noGrp="1"/>
          </p:cNvSpPr>
          <p:nvPr>
            <p:ph type="title"/>
          </p:nvPr>
        </p:nvSpPr>
        <p:spPr>
          <a:xfrm>
            <a:off x="609600" y="-80961"/>
            <a:ext cx="10972800" cy="1143000"/>
          </a:xfrm>
        </p:spPr>
        <p:txBody>
          <a:bodyPr/>
          <a:lstStyle/>
          <a:p>
            <a:pPr algn="l"/>
            <a:r>
              <a:rPr lang="en-GB" b="1" dirty="0">
                <a:solidFill>
                  <a:srgbClr val="007DA5"/>
                </a:solidFill>
                <a:latin typeface="Calibri Light" panose="020F0302020204030204" pitchFamily="34" charset="0"/>
                <a:cs typeface="Calibri Light" panose="020F0302020204030204" pitchFamily="34" charset="0"/>
              </a:rPr>
              <a:t>Overview</a:t>
            </a:r>
          </a:p>
        </p:txBody>
      </p:sp>
    </p:spTree>
    <p:extLst>
      <p:ext uri="{BB962C8B-B14F-4D97-AF65-F5344CB8AC3E}">
        <p14:creationId xmlns:p14="http://schemas.microsoft.com/office/powerpoint/2010/main" val="427777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ctrTitle"/>
          </p:nvPr>
        </p:nvSpPr>
        <p:spPr>
          <a:xfrm>
            <a:off x="1355188" y="1730976"/>
            <a:ext cx="9481624" cy="1760621"/>
          </a:xfrm>
        </p:spPr>
        <p:txBody>
          <a:bodyPr>
            <a:normAutofit fontScale="90000"/>
          </a:bodyPr>
          <a:lstStyle/>
          <a:p>
            <a:r>
              <a:rPr lang="en-GB" sz="13800" dirty="0">
                <a:solidFill>
                  <a:srgbClr val="007DA5"/>
                </a:solidFill>
              </a:rPr>
              <a:t>Q&amp;A</a:t>
            </a: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405971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xmlns="" id="{C4C39F42-3D0B-467A-8EA5-BB8E1991A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05" y="-329406"/>
            <a:ext cx="12777610" cy="7187406"/>
          </a:xfrm>
          <a:prstGeom prst="rect">
            <a:avLst/>
          </a:prstGeom>
        </p:spPr>
      </p:pic>
      <p:sp>
        <p:nvSpPr>
          <p:cNvPr id="2" name="Title 1">
            <a:extLst>
              <a:ext uri="{FF2B5EF4-FFF2-40B4-BE49-F238E27FC236}">
                <a16:creationId xmlns:a16="http://schemas.microsoft.com/office/drawing/2014/main" xmlns="" id="{09C70EDF-FFB9-4660-99D1-DC800CC538E1}"/>
              </a:ext>
            </a:extLst>
          </p:cNvPr>
          <p:cNvSpPr>
            <a:spLocks noGrp="1"/>
          </p:cNvSpPr>
          <p:nvPr>
            <p:ph type="ctrTitle"/>
          </p:nvPr>
        </p:nvSpPr>
        <p:spPr>
          <a:xfrm>
            <a:off x="1355188" y="4552369"/>
            <a:ext cx="9481624" cy="1118455"/>
          </a:xfrm>
        </p:spPr>
        <p:txBody>
          <a:bodyPr>
            <a:normAutofit/>
          </a:bodyPr>
          <a:lstStyle/>
          <a:p>
            <a:r>
              <a:rPr lang="en-GB" dirty="0">
                <a:solidFill>
                  <a:srgbClr val="007DA5"/>
                </a:solidFill>
              </a:rPr>
              <a:t>Visit nhsjoinourjourney.org.uk</a:t>
            </a:r>
          </a:p>
        </p:txBody>
      </p:sp>
      <p:sp>
        <p:nvSpPr>
          <p:cNvPr id="5" name="TextBox 4">
            <a:extLst>
              <a:ext uri="{FF2B5EF4-FFF2-40B4-BE49-F238E27FC236}">
                <a16:creationId xmlns:a16="http://schemas.microsoft.com/office/drawing/2014/main" xmlns="" id="{AD351155-F270-48B1-BF6B-AD07D18355BF}"/>
              </a:ext>
            </a:extLst>
          </p:cNvPr>
          <p:cNvSpPr txBox="1"/>
          <p:nvPr/>
        </p:nvSpPr>
        <p:spPr>
          <a:xfrm>
            <a:off x="1304388" y="1187176"/>
            <a:ext cx="9481624" cy="1200329"/>
          </a:xfrm>
          <a:prstGeom prst="rect">
            <a:avLst/>
          </a:prstGeom>
          <a:noFill/>
        </p:spPr>
        <p:txBody>
          <a:bodyPr wrap="square" rtlCol="0">
            <a:spAutoFit/>
          </a:bodyPr>
          <a:lstStyle/>
          <a:p>
            <a:r>
              <a:rPr lang="en-GB" sz="7200" b="1" dirty="0">
                <a:solidFill>
                  <a:schemeClr val="bg1"/>
                </a:solidFill>
              </a:rPr>
              <a:t>The Staff Wellbeing Hub</a:t>
            </a:r>
          </a:p>
        </p:txBody>
      </p:sp>
    </p:spTree>
    <p:extLst>
      <p:ext uri="{BB962C8B-B14F-4D97-AF65-F5344CB8AC3E}">
        <p14:creationId xmlns:p14="http://schemas.microsoft.com/office/powerpoint/2010/main" val="238974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What do staff need now?</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idx="1"/>
          </p:nvPr>
        </p:nvSpPr>
        <p:spPr>
          <a:xfrm>
            <a:off x="838200" y="1498947"/>
            <a:ext cx="10515600" cy="3201390"/>
          </a:xfrm>
        </p:spPr>
        <p:txBody>
          <a:bodyPr>
            <a:normAutofit fontScale="85000" lnSpcReduction="20000"/>
          </a:bodyPr>
          <a:lstStyle/>
          <a:p>
            <a:r>
              <a:rPr lang="en-GB" b="1" dirty="0">
                <a:solidFill>
                  <a:srgbClr val="007DA5"/>
                </a:solidFill>
              </a:rPr>
              <a:t>Relationships are the basis of recovery:</a:t>
            </a:r>
            <a:r>
              <a:rPr lang="en-GB" dirty="0">
                <a:solidFill>
                  <a:srgbClr val="007DA5"/>
                </a:solidFill>
              </a:rPr>
              <a:t> staff want and deserve real contact with experienced mental health experts at the outset.</a:t>
            </a:r>
          </a:p>
          <a:p>
            <a:r>
              <a:rPr lang="en-GB" b="1" dirty="0">
                <a:solidFill>
                  <a:srgbClr val="007DA5"/>
                </a:solidFill>
              </a:rPr>
              <a:t>Whole-system thinking: </a:t>
            </a:r>
            <a:r>
              <a:rPr lang="en-GB" dirty="0">
                <a:solidFill>
                  <a:srgbClr val="007DA5"/>
                </a:solidFill>
              </a:rPr>
              <a:t>to work productively across agencies to create easy and timely access for staff and plug any gaps.</a:t>
            </a:r>
          </a:p>
          <a:p>
            <a:r>
              <a:rPr lang="en-GB" b="1" dirty="0">
                <a:solidFill>
                  <a:srgbClr val="007DA5"/>
                </a:solidFill>
              </a:rPr>
              <a:t>Normalisation and strengths-based approach: </a:t>
            </a:r>
            <a:r>
              <a:rPr lang="en-GB" dirty="0">
                <a:solidFill>
                  <a:srgbClr val="007DA5"/>
                </a:solidFill>
              </a:rPr>
              <a:t>non-</a:t>
            </a:r>
            <a:r>
              <a:rPr lang="en-GB" dirty="0" err="1">
                <a:solidFill>
                  <a:srgbClr val="007DA5"/>
                </a:solidFill>
              </a:rPr>
              <a:t>pathologising</a:t>
            </a:r>
            <a:r>
              <a:rPr lang="en-GB" dirty="0">
                <a:solidFill>
                  <a:srgbClr val="007DA5"/>
                </a:solidFill>
              </a:rPr>
              <a:t> language and preventative offers for individuals and teams.</a:t>
            </a:r>
          </a:p>
          <a:p>
            <a:r>
              <a:rPr lang="en-GB" b="1" dirty="0">
                <a:solidFill>
                  <a:srgbClr val="007DA5"/>
                </a:solidFill>
              </a:rPr>
              <a:t>Empowerment: </a:t>
            </a:r>
            <a:r>
              <a:rPr lang="en-GB" dirty="0">
                <a:solidFill>
                  <a:srgbClr val="007DA5"/>
                </a:solidFill>
              </a:rPr>
              <a:t>a range of quality offers to choose from, including specialist therapy and confidential self-referral.</a:t>
            </a:r>
          </a:p>
          <a:p>
            <a:r>
              <a:rPr lang="en-GB" b="1" dirty="0">
                <a:solidFill>
                  <a:srgbClr val="007DA5"/>
                </a:solidFill>
              </a:rPr>
              <a:t>Addressing complexity: </a:t>
            </a:r>
            <a:r>
              <a:rPr lang="en-GB" dirty="0">
                <a:solidFill>
                  <a:srgbClr val="007DA5"/>
                </a:solidFill>
              </a:rPr>
              <a:t>dealing with the unique and multi-layered nature of staff mental health.</a:t>
            </a:r>
          </a:p>
          <a:p>
            <a:endParaRPr lang="en-GB" dirty="0">
              <a:solidFill>
                <a:srgbClr val="007DA5"/>
              </a:solidFill>
            </a:endParaRP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311048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What are we targeting?</a:t>
            </a: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
        <p:nvSpPr>
          <p:cNvPr id="8" name="TextBox 7">
            <a:extLst>
              <a:ext uri="{FF2B5EF4-FFF2-40B4-BE49-F238E27FC236}">
                <a16:creationId xmlns:a16="http://schemas.microsoft.com/office/drawing/2014/main" xmlns="" id="{7EA071F0-9328-4512-8752-8D46A0060B94}"/>
              </a:ext>
            </a:extLst>
          </p:cNvPr>
          <p:cNvSpPr txBox="1"/>
          <p:nvPr/>
        </p:nvSpPr>
        <p:spPr>
          <a:xfrm>
            <a:off x="838200" y="2616119"/>
            <a:ext cx="2739188" cy="707886"/>
          </a:xfrm>
          <a:prstGeom prst="rect">
            <a:avLst/>
          </a:prstGeom>
          <a:solidFill>
            <a:srgbClr val="007DA5"/>
          </a:solidFill>
        </p:spPr>
        <p:txBody>
          <a:bodyPr wrap="square" rtlCol="0">
            <a:spAutoFit/>
          </a:bodyPr>
          <a:lstStyle/>
          <a:p>
            <a:pPr algn="ctr"/>
            <a:r>
              <a:rPr lang="en-GB" sz="2000" dirty="0">
                <a:solidFill>
                  <a:schemeClr val="bg1"/>
                </a:solidFill>
              </a:rPr>
              <a:t>PTSD</a:t>
            </a:r>
          </a:p>
          <a:p>
            <a:pPr algn="ctr"/>
            <a:endParaRPr lang="en-GB" sz="2000" dirty="0">
              <a:solidFill>
                <a:schemeClr val="bg1"/>
              </a:solidFill>
            </a:endParaRPr>
          </a:p>
        </p:txBody>
      </p:sp>
      <p:sp>
        <p:nvSpPr>
          <p:cNvPr id="10" name="TextBox 9">
            <a:extLst>
              <a:ext uri="{FF2B5EF4-FFF2-40B4-BE49-F238E27FC236}">
                <a16:creationId xmlns:a16="http://schemas.microsoft.com/office/drawing/2014/main" xmlns="" id="{BF5D7440-D714-4D23-B89E-857467F2B931}"/>
              </a:ext>
            </a:extLst>
          </p:cNvPr>
          <p:cNvSpPr txBox="1"/>
          <p:nvPr/>
        </p:nvSpPr>
        <p:spPr>
          <a:xfrm>
            <a:off x="838201" y="1731698"/>
            <a:ext cx="2739188" cy="707886"/>
          </a:xfrm>
          <a:prstGeom prst="rect">
            <a:avLst/>
          </a:prstGeom>
          <a:solidFill>
            <a:srgbClr val="007DA5"/>
          </a:solidFill>
        </p:spPr>
        <p:txBody>
          <a:bodyPr wrap="square" rtlCol="0">
            <a:spAutoFit/>
          </a:bodyPr>
          <a:lstStyle/>
          <a:p>
            <a:pPr algn="ctr"/>
            <a:r>
              <a:rPr lang="en-GB" sz="2000" dirty="0">
                <a:solidFill>
                  <a:schemeClr val="bg1"/>
                </a:solidFill>
              </a:rPr>
              <a:t>Wellbeing promotion</a:t>
            </a:r>
          </a:p>
          <a:p>
            <a:pPr algn="ctr"/>
            <a:endParaRPr lang="en-GB" sz="2000" dirty="0">
              <a:solidFill>
                <a:schemeClr val="bg1"/>
              </a:solidFill>
            </a:endParaRPr>
          </a:p>
        </p:txBody>
      </p:sp>
      <p:sp>
        <p:nvSpPr>
          <p:cNvPr id="11" name="TextBox 10">
            <a:extLst>
              <a:ext uri="{FF2B5EF4-FFF2-40B4-BE49-F238E27FC236}">
                <a16:creationId xmlns:a16="http://schemas.microsoft.com/office/drawing/2014/main" xmlns="" id="{8EE6C728-BC7E-4580-B765-68C722C25F12}"/>
              </a:ext>
            </a:extLst>
          </p:cNvPr>
          <p:cNvSpPr txBox="1"/>
          <p:nvPr/>
        </p:nvSpPr>
        <p:spPr>
          <a:xfrm>
            <a:off x="838200" y="3500540"/>
            <a:ext cx="2739188" cy="707886"/>
          </a:xfrm>
          <a:prstGeom prst="rect">
            <a:avLst/>
          </a:prstGeom>
          <a:solidFill>
            <a:srgbClr val="007DA5"/>
          </a:solidFill>
        </p:spPr>
        <p:txBody>
          <a:bodyPr wrap="square" rtlCol="0">
            <a:spAutoFit/>
          </a:bodyPr>
          <a:lstStyle/>
          <a:p>
            <a:pPr algn="ctr"/>
            <a:r>
              <a:rPr lang="en-GB" sz="2000" dirty="0">
                <a:solidFill>
                  <a:schemeClr val="bg1"/>
                </a:solidFill>
              </a:rPr>
              <a:t>Operational/</a:t>
            </a:r>
          </a:p>
          <a:p>
            <a:pPr algn="ctr"/>
            <a:r>
              <a:rPr lang="en-GB" sz="2000" dirty="0">
                <a:solidFill>
                  <a:schemeClr val="bg1"/>
                </a:solidFill>
              </a:rPr>
              <a:t>leadership support</a:t>
            </a:r>
          </a:p>
        </p:txBody>
      </p:sp>
      <p:sp>
        <p:nvSpPr>
          <p:cNvPr id="12" name="TextBox 11">
            <a:extLst>
              <a:ext uri="{FF2B5EF4-FFF2-40B4-BE49-F238E27FC236}">
                <a16:creationId xmlns:a16="http://schemas.microsoft.com/office/drawing/2014/main" xmlns="" id="{FC1FC678-C90B-4B56-A606-93B736ABADEC}"/>
              </a:ext>
            </a:extLst>
          </p:cNvPr>
          <p:cNvSpPr txBox="1"/>
          <p:nvPr/>
        </p:nvSpPr>
        <p:spPr>
          <a:xfrm>
            <a:off x="4726407" y="1737092"/>
            <a:ext cx="2739188" cy="707886"/>
          </a:xfrm>
          <a:prstGeom prst="rect">
            <a:avLst/>
          </a:prstGeom>
          <a:solidFill>
            <a:srgbClr val="007DA5"/>
          </a:solidFill>
        </p:spPr>
        <p:txBody>
          <a:bodyPr wrap="square" rtlCol="0">
            <a:spAutoFit/>
          </a:bodyPr>
          <a:lstStyle/>
          <a:p>
            <a:pPr algn="ctr"/>
            <a:r>
              <a:rPr lang="en-GB" sz="2000" dirty="0">
                <a:solidFill>
                  <a:schemeClr val="bg1"/>
                </a:solidFill>
              </a:rPr>
              <a:t>Somatic symptoms of stress</a:t>
            </a:r>
          </a:p>
        </p:txBody>
      </p:sp>
      <p:sp>
        <p:nvSpPr>
          <p:cNvPr id="13" name="TextBox 12">
            <a:extLst>
              <a:ext uri="{FF2B5EF4-FFF2-40B4-BE49-F238E27FC236}">
                <a16:creationId xmlns:a16="http://schemas.microsoft.com/office/drawing/2014/main" xmlns="" id="{0A28056A-EF93-4886-90F8-C83076CBDA39}"/>
              </a:ext>
            </a:extLst>
          </p:cNvPr>
          <p:cNvSpPr txBox="1"/>
          <p:nvPr/>
        </p:nvSpPr>
        <p:spPr>
          <a:xfrm>
            <a:off x="4726406" y="2635184"/>
            <a:ext cx="2739188" cy="707886"/>
          </a:xfrm>
          <a:prstGeom prst="rect">
            <a:avLst/>
          </a:prstGeom>
          <a:solidFill>
            <a:srgbClr val="007DA5"/>
          </a:solidFill>
        </p:spPr>
        <p:txBody>
          <a:bodyPr wrap="square" rtlCol="0">
            <a:spAutoFit/>
          </a:bodyPr>
          <a:lstStyle/>
          <a:p>
            <a:pPr algn="ctr"/>
            <a:r>
              <a:rPr lang="en-GB" sz="2000" dirty="0">
                <a:solidFill>
                  <a:schemeClr val="bg1"/>
                </a:solidFill>
              </a:rPr>
              <a:t>Anxiety/</a:t>
            </a:r>
          </a:p>
          <a:p>
            <a:pPr algn="ctr"/>
            <a:r>
              <a:rPr lang="en-GB" sz="2000" dirty="0">
                <a:solidFill>
                  <a:schemeClr val="bg1"/>
                </a:solidFill>
              </a:rPr>
              <a:t>depression</a:t>
            </a:r>
          </a:p>
        </p:txBody>
      </p:sp>
      <p:sp>
        <p:nvSpPr>
          <p:cNvPr id="14" name="TextBox 13">
            <a:extLst>
              <a:ext uri="{FF2B5EF4-FFF2-40B4-BE49-F238E27FC236}">
                <a16:creationId xmlns:a16="http://schemas.microsoft.com/office/drawing/2014/main" xmlns="" id="{375D4135-6662-46B0-85E0-C3238BDC177C}"/>
              </a:ext>
            </a:extLst>
          </p:cNvPr>
          <p:cNvSpPr txBox="1"/>
          <p:nvPr/>
        </p:nvSpPr>
        <p:spPr>
          <a:xfrm>
            <a:off x="4726406" y="3492026"/>
            <a:ext cx="2739187" cy="707886"/>
          </a:xfrm>
          <a:prstGeom prst="rect">
            <a:avLst/>
          </a:prstGeom>
          <a:solidFill>
            <a:srgbClr val="007DA5"/>
          </a:solidFill>
        </p:spPr>
        <p:txBody>
          <a:bodyPr wrap="square" rtlCol="0">
            <a:spAutoFit/>
          </a:bodyPr>
          <a:lstStyle/>
          <a:p>
            <a:pPr algn="ctr"/>
            <a:r>
              <a:rPr lang="en-GB" sz="2000" dirty="0">
                <a:solidFill>
                  <a:schemeClr val="bg1"/>
                </a:solidFill>
              </a:rPr>
              <a:t>Self-monitoring</a:t>
            </a:r>
          </a:p>
          <a:p>
            <a:pPr algn="ctr"/>
            <a:endParaRPr lang="en-GB" sz="2000" dirty="0">
              <a:solidFill>
                <a:schemeClr val="bg1"/>
              </a:solidFill>
            </a:endParaRPr>
          </a:p>
        </p:txBody>
      </p:sp>
      <p:sp>
        <p:nvSpPr>
          <p:cNvPr id="15" name="TextBox 14">
            <a:extLst>
              <a:ext uri="{FF2B5EF4-FFF2-40B4-BE49-F238E27FC236}">
                <a16:creationId xmlns:a16="http://schemas.microsoft.com/office/drawing/2014/main" xmlns="" id="{0822DC2D-B495-48FB-8F91-866D8F651425}"/>
              </a:ext>
            </a:extLst>
          </p:cNvPr>
          <p:cNvSpPr txBox="1"/>
          <p:nvPr/>
        </p:nvSpPr>
        <p:spPr>
          <a:xfrm>
            <a:off x="8614611" y="1722229"/>
            <a:ext cx="2739187" cy="707886"/>
          </a:xfrm>
          <a:prstGeom prst="rect">
            <a:avLst/>
          </a:prstGeom>
          <a:solidFill>
            <a:srgbClr val="007DA5"/>
          </a:solidFill>
        </p:spPr>
        <p:txBody>
          <a:bodyPr wrap="square" rtlCol="0">
            <a:spAutoFit/>
          </a:bodyPr>
          <a:lstStyle/>
          <a:p>
            <a:pPr algn="ctr"/>
            <a:r>
              <a:rPr lang="en-GB" sz="2000" dirty="0">
                <a:solidFill>
                  <a:schemeClr val="bg1"/>
                </a:solidFill>
              </a:rPr>
              <a:t>Burnout</a:t>
            </a:r>
          </a:p>
          <a:p>
            <a:pPr algn="ctr"/>
            <a:endParaRPr lang="en-GB" sz="2000" dirty="0">
              <a:solidFill>
                <a:schemeClr val="bg1"/>
              </a:solidFill>
            </a:endParaRPr>
          </a:p>
        </p:txBody>
      </p:sp>
      <p:sp>
        <p:nvSpPr>
          <p:cNvPr id="16" name="TextBox 15">
            <a:extLst>
              <a:ext uri="{FF2B5EF4-FFF2-40B4-BE49-F238E27FC236}">
                <a16:creationId xmlns:a16="http://schemas.microsoft.com/office/drawing/2014/main" xmlns="" id="{F0849FF9-10D3-4529-BBBA-8F238070A4DA}"/>
              </a:ext>
            </a:extLst>
          </p:cNvPr>
          <p:cNvSpPr txBox="1"/>
          <p:nvPr/>
        </p:nvSpPr>
        <p:spPr>
          <a:xfrm>
            <a:off x="8614611" y="2589678"/>
            <a:ext cx="2739188" cy="707886"/>
          </a:xfrm>
          <a:prstGeom prst="rect">
            <a:avLst/>
          </a:prstGeom>
          <a:solidFill>
            <a:srgbClr val="007DA5"/>
          </a:solidFill>
        </p:spPr>
        <p:txBody>
          <a:bodyPr wrap="square" rtlCol="0">
            <a:spAutoFit/>
          </a:bodyPr>
          <a:lstStyle/>
          <a:p>
            <a:pPr algn="ctr"/>
            <a:r>
              <a:rPr lang="en-GB" sz="2000" dirty="0">
                <a:solidFill>
                  <a:schemeClr val="bg1"/>
                </a:solidFill>
              </a:rPr>
              <a:t>Moral injury</a:t>
            </a:r>
          </a:p>
          <a:p>
            <a:pPr algn="ctr"/>
            <a:endParaRPr lang="en-GB" sz="2000" dirty="0">
              <a:solidFill>
                <a:schemeClr val="bg1"/>
              </a:solidFill>
            </a:endParaRPr>
          </a:p>
        </p:txBody>
      </p:sp>
      <p:sp>
        <p:nvSpPr>
          <p:cNvPr id="17" name="TextBox 16">
            <a:extLst>
              <a:ext uri="{FF2B5EF4-FFF2-40B4-BE49-F238E27FC236}">
                <a16:creationId xmlns:a16="http://schemas.microsoft.com/office/drawing/2014/main" xmlns="" id="{8D17BACB-124C-429D-A6AA-93BF2680D2B7}"/>
              </a:ext>
            </a:extLst>
          </p:cNvPr>
          <p:cNvSpPr txBox="1"/>
          <p:nvPr/>
        </p:nvSpPr>
        <p:spPr>
          <a:xfrm>
            <a:off x="8614611" y="3488668"/>
            <a:ext cx="2739188" cy="707886"/>
          </a:xfrm>
          <a:prstGeom prst="rect">
            <a:avLst/>
          </a:prstGeom>
          <a:solidFill>
            <a:srgbClr val="007DA5"/>
          </a:solidFill>
        </p:spPr>
        <p:txBody>
          <a:bodyPr wrap="square" rtlCol="0">
            <a:spAutoFit/>
          </a:bodyPr>
          <a:lstStyle/>
          <a:p>
            <a:pPr algn="ctr"/>
            <a:r>
              <a:rPr lang="en-GB" sz="2000" dirty="0">
                <a:solidFill>
                  <a:schemeClr val="bg1"/>
                </a:solidFill>
              </a:rPr>
              <a:t>Bereavement</a:t>
            </a:r>
          </a:p>
          <a:p>
            <a:pPr algn="ctr"/>
            <a:endParaRPr lang="en-GB" sz="2000" dirty="0">
              <a:solidFill>
                <a:schemeClr val="bg1"/>
              </a:solidFill>
            </a:endParaRPr>
          </a:p>
        </p:txBody>
      </p:sp>
    </p:spTree>
    <p:extLst>
      <p:ext uri="{BB962C8B-B14F-4D97-AF65-F5344CB8AC3E}">
        <p14:creationId xmlns:p14="http://schemas.microsoft.com/office/powerpoint/2010/main" val="188542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Our offer and task</a:t>
            </a: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
        <p:nvSpPr>
          <p:cNvPr id="8" name="TextBox 7">
            <a:extLst>
              <a:ext uri="{FF2B5EF4-FFF2-40B4-BE49-F238E27FC236}">
                <a16:creationId xmlns:a16="http://schemas.microsoft.com/office/drawing/2014/main" xmlns="" id="{7EA071F0-9328-4512-8752-8D46A0060B94}"/>
              </a:ext>
            </a:extLst>
          </p:cNvPr>
          <p:cNvSpPr txBox="1"/>
          <p:nvPr/>
        </p:nvSpPr>
        <p:spPr>
          <a:xfrm>
            <a:off x="838200" y="2616119"/>
            <a:ext cx="2138289" cy="646331"/>
          </a:xfrm>
          <a:prstGeom prst="rect">
            <a:avLst/>
          </a:prstGeom>
          <a:solidFill>
            <a:srgbClr val="007DA5"/>
          </a:solidFill>
        </p:spPr>
        <p:txBody>
          <a:bodyPr wrap="square" rtlCol="0">
            <a:spAutoFit/>
          </a:bodyPr>
          <a:lstStyle/>
          <a:p>
            <a:pPr algn="ctr"/>
            <a:r>
              <a:rPr lang="en-GB" dirty="0">
                <a:solidFill>
                  <a:schemeClr val="bg1"/>
                </a:solidFill>
              </a:rPr>
              <a:t>Specialist mental health assessment</a:t>
            </a:r>
          </a:p>
        </p:txBody>
      </p:sp>
      <p:sp>
        <p:nvSpPr>
          <p:cNvPr id="10" name="TextBox 9">
            <a:extLst>
              <a:ext uri="{FF2B5EF4-FFF2-40B4-BE49-F238E27FC236}">
                <a16:creationId xmlns:a16="http://schemas.microsoft.com/office/drawing/2014/main" xmlns="" id="{BF5D7440-D714-4D23-B89E-857467F2B931}"/>
              </a:ext>
            </a:extLst>
          </p:cNvPr>
          <p:cNvSpPr txBox="1"/>
          <p:nvPr/>
        </p:nvSpPr>
        <p:spPr>
          <a:xfrm>
            <a:off x="838201" y="1731698"/>
            <a:ext cx="2138289" cy="646331"/>
          </a:xfrm>
          <a:prstGeom prst="rect">
            <a:avLst/>
          </a:prstGeom>
          <a:solidFill>
            <a:srgbClr val="007DA5"/>
          </a:solidFill>
        </p:spPr>
        <p:txBody>
          <a:bodyPr wrap="square" rtlCol="0">
            <a:spAutoFit/>
          </a:bodyPr>
          <a:lstStyle/>
          <a:p>
            <a:pPr algn="ctr"/>
            <a:r>
              <a:rPr lang="en-GB" dirty="0">
                <a:solidFill>
                  <a:schemeClr val="bg1"/>
                </a:solidFill>
              </a:rPr>
              <a:t>Therapies/</a:t>
            </a:r>
          </a:p>
          <a:p>
            <a:pPr algn="ctr"/>
            <a:r>
              <a:rPr lang="en-GB" dirty="0">
                <a:solidFill>
                  <a:schemeClr val="bg1"/>
                </a:solidFill>
              </a:rPr>
              <a:t>interventions</a:t>
            </a:r>
          </a:p>
        </p:txBody>
      </p:sp>
      <p:sp>
        <p:nvSpPr>
          <p:cNvPr id="11" name="TextBox 10">
            <a:extLst>
              <a:ext uri="{FF2B5EF4-FFF2-40B4-BE49-F238E27FC236}">
                <a16:creationId xmlns:a16="http://schemas.microsoft.com/office/drawing/2014/main" xmlns="" id="{8EE6C728-BC7E-4580-B765-68C722C25F12}"/>
              </a:ext>
            </a:extLst>
          </p:cNvPr>
          <p:cNvSpPr txBox="1"/>
          <p:nvPr/>
        </p:nvSpPr>
        <p:spPr>
          <a:xfrm>
            <a:off x="838200" y="3500540"/>
            <a:ext cx="2138289" cy="646331"/>
          </a:xfrm>
          <a:prstGeom prst="rect">
            <a:avLst/>
          </a:prstGeom>
          <a:solidFill>
            <a:srgbClr val="007DA5"/>
          </a:solidFill>
        </p:spPr>
        <p:txBody>
          <a:bodyPr wrap="square" rtlCol="0">
            <a:spAutoFit/>
          </a:bodyPr>
          <a:lstStyle/>
          <a:p>
            <a:pPr algn="ctr"/>
            <a:r>
              <a:rPr lang="en-GB" dirty="0">
                <a:solidFill>
                  <a:schemeClr val="bg1"/>
                </a:solidFill>
              </a:rPr>
              <a:t>Phone line</a:t>
            </a:r>
          </a:p>
          <a:p>
            <a:pPr algn="ctr"/>
            <a:endParaRPr lang="en-GB" dirty="0">
              <a:solidFill>
                <a:schemeClr val="bg1"/>
              </a:solidFill>
            </a:endParaRPr>
          </a:p>
        </p:txBody>
      </p:sp>
      <p:sp>
        <p:nvSpPr>
          <p:cNvPr id="12" name="TextBox 11">
            <a:extLst>
              <a:ext uri="{FF2B5EF4-FFF2-40B4-BE49-F238E27FC236}">
                <a16:creationId xmlns:a16="http://schemas.microsoft.com/office/drawing/2014/main" xmlns="" id="{FC1FC678-C90B-4B56-A606-93B736ABADEC}"/>
              </a:ext>
            </a:extLst>
          </p:cNvPr>
          <p:cNvSpPr txBox="1"/>
          <p:nvPr/>
        </p:nvSpPr>
        <p:spPr>
          <a:xfrm>
            <a:off x="3604846" y="1736485"/>
            <a:ext cx="2138289" cy="646331"/>
          </a:xfrm>
          <a:prstGeom prst="rect">
            <a:avLst/>
          </a:prstGeom>
          <a:solidFill>
            <a:srgbClr val="007DA5"/>
          </a:solidFill>
        </p:spPr>
        <p:txBody>
          <a:bodyPr wrap="square" rtlCol="0">
            <a:spAutoFit/>
          </a:bodyPr>
          <a:lstStyle/>
          <a:p>
            <a:pPr algn="ctr"/>
            <a:r>
              <a:rPr lang="en-GB" dirty="0">
                <a:solidFill>
                  <a:schemeClr val="bg1"/>
                </a:solidFill>
              </a:rPr>
              <a:t>Coaching</a:t>
            </a:r>
          </a:p>
          <a:p>
            <a:pPr algn="ctr"/>
            <a:endParaRPr lang="en-GB" dirty="0">
              <a:solidFill>
                <a:schemeClr val="bg1"/>
              </a:solidFill>
            </a:endParaRPr>
          </a:p>
        </p:txBody>
      </p:sp>
      <p:sp>
        <p:nvSpPr>
          <p:cNvPr id="13" name="TextBox 12">
            <a:extLst>
              <a:ext uri="{FF2B5EF4-FFF2-40B4-BE49-F238E27FC236}">
                <a16:creationId xmlns:a16="http://schemas.microsoft.com/office/drawing/2014/main" xmlns="" id="{0A28056A-EF93-4886-90F8-C83076CBDA39}"/>
              </a:ext>
            </a:extLst>
          </p:cNvPr>
          <p:cNvSpPr txBox="1"/>
          <p:nvPr/>
        </p:nvSpPr>
        <p:spPr>
          <a:xfrm>
            <a:off x="3604845" y="2634577"/>
            <a:ext cx="2138289" cy="646331"/>
          </a:xfrm>
          <a:prstGeom prst="rect">
            <a:avLst/>
          </a:prstGeom>
          <a:solidFill>
            <a:srgbClr val="007DA5"/>
          </a:solidFill>
        </p:spPr>
        <p:txBody>
          <a:bodyPr wrap="square" rtlCol="0">
            <a:spAutoFit/>
          </a:bodyPr>
          <a:lstStyle/>
          <a:p>
            <a:pPr algn="ctr"/>
            <a:r>
              <a:rPr lang="en-GB" dirty="0">
                <a:solidFill>
                  <a:schemeClr val="bg1"/>
                </a:solidFill>
              </a:rPr>
              <a:t>Signposting</a:t>
            </a:r>
          </a:p>
          <a:p>
            <a:pPr algn="ctr"/>
            <a:endParaRPr lang="en-GB" dirty="0">
              <a:solidFill>
                <a:schemeClr val="bg1"/>
              </a:solidFill>
            </a:endParaRPr>
          </a:p>
        </p:txBody>
      </p:sp>
      <p:sp>
        <p:nvSpPr>
          <p:cNvPr id="14" name="TextBox 13">
            <a:extLst>
              <a:ext uri="{FF2B5EF4-FFF2-40B4-BE49-F238E27FC236}">
                <a16:creationId xmlns:a16="http://schemas.microsoft.com/office/drawing/2014/main" xmlns="" id="{375D4135-6662-46B0-85E0-C3238BDC177C}"/>
              </a:ext>
            </a:extLst>
          </p:cNvPr>
          <p:cNvSpPr txBox="1"/>
          <p:nvPr/>
        </p:nvSpPr>
        <p:spPr>
          <a:xfrm>
            <a:off x="3604845" y="3491419"/>
            <a:ext cx="2138289" cy="646331"/>
          </a:xfrm>
          <a:prstGeom prst="rect">
            <a:avLst/>
          </a:prstGeom>
          <a:solidFill>
            <a:srgbClr val="007DA5"/>
          </a:solidFill>
        </p:spPr>
        <p:txBody>
          <a:bodyPr wrap="square" rtlCol="0">
            <a:spAutoFit/>
          </a:bodyPr>
          <a:lstStyle/>
          <a:p>
            <a:pPr algn="ctr"/>
            <a:r>
              <a:rPr lang="en-GB" dirty="0">
                <a:solidFill>
                  <a:schemeClr val="bg1"/>
                </a:solidFill>
              </a:rPr>
              <a:t>Proactive </a:t>
            </a:r>
          </a:p>
          <a:p>
            <a:pPr algn="ctr"/>
            <a:r>
              <a:rPr lang="en-GB" dirty="0">
                <a:solidFill>
                  <a:schemeClr val="bg1"/>
                </a:solidFill>
              </a:rPr>
              <a:t>outreach</a:t>
            </a:r>
          </a:p>
        </p:txBody>
      </p:sp>
      <p:sp>
        <p:nvSpPr>
          <p:cNvPr id="15" name="TextBox 14">
            <a:extLst>
              <a:ext uri="{FF2B5EF4-FFF2-40B4-BE49-F238E27FC236}">
                <a16:creationId xmlns:a16="http://schemas.microsoft.com/office/drawing/2014/main" xmlns="" id="{0822DC2D-B495-48FB-8F91-866D8F651425}"/>
              </a:ext>
            </a:extLst>
          </p:cNvPr>
          <p:cNvSpPr txBox="1"/>
          <p:nvPr/>
        </p:nvSpPr>
        <p:spPr>
          <a:xfrm>
            <a:off x="6448865" y="1717129"/>
            <a:ext cx="2138289" cy="646331"/>
          </a:xfrm>
          <a:prstGeom prst="rect">
            <a:avLst/>
          </a:prstGeom>
          <a:solidFill>
            <a:srgbClr val="007DA5"/>
          </a:solidFill>
        </p:spPr>
        <p:txBody>
          <a:bodyPr wrap="square" rtlCol="0">
            <a:spAutoFit/>
          </a:bodyPr>
          <a:lstStyle/>
          <a:p>
            <a:pPr algn="ctr"/>
            <a:r>
              <a:rPr lang="en-GB" dirty="0">
                <a:solidFill>
                  <a:schemeClr val="bg1"/>
                </a:solidFill>
              </a:rPr>
              <a:t>Collating offers/assets</a:t>
            </a:r>
          </a:p>
        </p:txBody>
      </p:sp>
      <p:sp>
        <p:nvSpPr>
          <p:cNvPr id="16" name="TextBox 15">
            <a:extLst>
              <a:ext uri="{FF2B5EF4-FFF2-40B4-BE49-F238E27FC236}">
                <a16:creationId xmlns:a16="http://schemas.microsoft.com/office/drawing/2014/main" xmlns="" id="{F0849FF9-10D3-4529-BBBA-8F238070A4DA}"/>
              </a:ext>
            </a:extLst>
          </p:cNvPr>
          <p:cNvSpPr txBox="1"/>
          <p:nvPr/>
        </p:nvSpPr>
        <p:spPr>
          <a:xfrm>
            <a:off x="6448864" y="2616119"/>
            <a:ext cx="2138289" cy="646331"/>
          </a:xfrm>
          <a:prstGeom prst="rect">
            <a:avLst/>
          </a:prstGeom>
          <a:solidFill>
            <a:srgbClr val="007DA5"/>
          </a:solidFill>
        </p:spPr>
        <p:txBody>
          <a:bodyPr wrap="square" rtlCol="0">
            <a:spAutoFit/>
          </a:bodyPr>
          <a:lstStyle/>
          <a:p>
            <a:pPr algn="ctr"/>
            <a:r>
              <a:rPr lang="en-GB" dirty="0">
                <a:solidFill>
                  <a:schemeClr val="bg1"/>
                </a:solidFill>
              </a:rPr>
              <a:t>Pathways with partners</a:t>
            </a:r>
          </a:p>
        </p:txBody>
      </p:sp>
      <p:sp>
        <p:nvSpPr>
          <p:cNvPr id="17" name="TextBox 16">
            <a:extLst>
              <a:ext uri="{FF2B5EF4-FFF2-40B4-BE49-F238E27FC236}">
                <a16:creationId xmlns:a16="http://schemas.microsoft.com/office/drawing/2014/main" xmlns="" id="{8D17BACB-124C-429D-A6AA-93BF2680D2B7}"/>
              </a:ext>
            </a:extLst>
          </p:cNvPr>
          <p:cNvSpPr txBox="1"/>
          <p:nvPr/>
        </p:nvSpPr>
        <p:spPr>
          <a:xfrm>
            <a:off x="6448864" y="3500539"/>
            <a:ext cx="2138289" cy="646331"/>
          </a:xfrm>
          <a:prstGeom prst="rect">
            <a:avLst/>
          </a:prstGeom>
          <a:solidFill>
            <a:srgbClr val="007DA5"/>
          </a:solidFill>
        </p:spPr>
        <p:txBody>
          <a:bodyPr wrap="square" rtlCol="0">
            <a:spAutoFit/>
          </a:bodyPr>
          <a:lstStyle/>
          <a:p>
            <a:pPr algn="ctr"/>
            <a:r>
              <a:rPr lang="en-GB" dirty="0">
                <a:solidFill>
                  <a:schemeClr val="bg1"/>
                </a:solidFill>
              </a:rPr>
              <a:t>Prevention</a:t>
            </a:r>
          </a:p>
          <a:p>
            <a:pPr algn="ctr"/>
            <a:endParaRPr lang="en-GB" dirty="0">
              <a:solidFill>
                <a:schemeClr val="bg1"/>
              </a:solidFill>
            </a:endParaRPr>
          </a:p>
        </p:txBody>
      </p:sp>
      <p:sp>
        <p:nvSpPr>
          <p:cNvPr id="18" name="TextBox 17">
            <a:extLst>
              <a:ext uri="{FF2B5EF4-FFF2-40B4-BE49-F238E27FC236}">
                <a16:creationId xmlns:a16="http://schemas.microsoft.com/office/drawing/2014/main" xmlns="" id="{45964A71-EF8B-4031-AA4D-8679A8AFB4D4}"/>
              </a:ext>
            </a:extLst>
          </p:cNvPr>
          <p:cNvSpPr txBox="1"/>
          <p:nvPr/>
        </p:nvSpPr>
        <p:spPr>
          <a:xfrm>
            <a:off x="9215510" y="1731698"/>
            <a:ext cx="2138289" cy="646331"/>
          </a:xfrm>
          <a:prstGeom prst="rect">
            <a:avLst/>
          </a:prstGeom>
          <a:solidFill>
            <a:srgbClr val="007DA5"/>
          </a:solidFill>
        </p:spPr>
        <p:txBody>
          <a:bodyPr wrap="square" rtlCol="0">
            <a:spAutoFit/>
          </a:bodyPr>
          <a:lstStyle/>
          <a:p>
            <a:pPr algn="ctr"/>
            <a:r>
              <a:rPr lang="en-GB" dirty="0">
                <a:solidFill>
                  <a:schemeClr val="bg1"/>
                </a:solidFill>
              </a:rPr>
              <a:t>Wellbeing monitoring</a:t>
            </a:r>
          </a:p>
        </p:txBody>
      </p:sp>
      <p:sp>
        <p:nvSpPr>
          <p:cNvPr id="19" name="TextBox 18">
            <a:extLst>
              <a:ext uri="{FF2B5EF4-FFF2-40B4-BE49-F238E27FC236}">
                <a16:creationId xmlns:a16="http://schemas.microsoft.com/office/drawing/2014/main" xmlns="" id="{50809E86-7E60-4AF4-A697-5DF0B14B9288}"/>
              </a:ext>
            </a:extLst>
          </p:cNvPr>
          <p:cNvSpPr txBox="1"/>
          <p:nvPr/>
        </p:nvSpPr>
        <p:spPr>
          <a:xfrm>
            <a:off x="9215509" y="2616119"/>
            <a:ext cx="2138289" cy="646331"/>
          </a:xfrm>
          <a:prstGeom prst="rect">
            <a:avLst/>
          </a:prstGeom>
          <a:solidFill>
            <a:srgbClr val="007DA5"/>
          </a:solidFill>
        </p:spPr>
        <p:txBody>
          <a:bodyPr wrap="square" rtlCol="0">
            <a:spAutoFit/>
          </a:bodyPr>
          <a:lstStyle/>
          <a:p>
            <a:pPr algn="ctr"/>
            <a:r>
              <a:rPr lang="en-GB" dirty="0">
                <a:solidFill>
                  <a:schemeClr val="bg1"/>
                </a:solidFill>
              </a:rPr>
              <a:t>Balint </a:t>
            </a:r>
          </a:p>
          <a:p>
            <a:pPr algn="ctr"/>
            <a:r>
              <a:rPr lang="en-GB" dirty="0">
                <a:solidFill>
                  <a:schemeClr val="bg1"/>
                </a:solidFill>
              </a:rPr>
              <a:t>groups</a:t>
            </a:r>
          </a:p>
        </p:txBody>
      </p:sp>
      <p:sp>
        <p:nvSpPr>
          <p:cNvPr id="20" name="TextBox 19">
            <a:extLst>
              <a:ext uri="{FF2B5EF4-FFF2-40B4-BE49-F238E27FC236}">
                <a16:creationId xmlns:a16="http://schemas.microsoft.com/office/drawing/2014/main" xmlns="" id="{4090013B-A556-4F26-9B58-7CDD168448E7}"/>
              </a:ext>
            </a:extLst>
          </p:cNvPr>
          <p:cNvSpPr txBox="1"/>
          <p:nvPr/>
        </p:nvSpPr>
        <p:spPr>
          <a:xfrm>
            <a:off x="9215508" y="3500539"/>
            <a:ext cx="2138289" cy="646331"/>
          </a:xfrm>
          <a:prstGeom prst="rect">
            <a:avLst/>
          </a:prstGeom>
          <a:solidFill>
            <a:srgbClr val="007DA5"/>
          </a:solidFill>
        </p:spPr>
        <p:txBody>
          <a:bodyPr wrap="square" rtlCol="0">
            <a:spAutoFit/>
          </a:bodyPr>
          <a:lstStyle/>
          <a:p>
            <a:pPr algn="ctr"/>
            <a:r>
              <a:rPr lang="en-GB" dirty="0">
                <a:solidFill>
                  <a:schemeClr val="bg1"/>
                </a:solidFill>
              </a:rPr>
              <a:t>Local HEE </a:t>
            </a:r>
          </a:p>
          <a:p>
            <a:pPr algn="ctr"/>
            <a:r>
              <a:rPr lang="en-GB" dirty="0">
                <a:solidFill>
                  <a:schemeClr val="bg1"/>
                </a:solidFill>
              </a:rPr>
              <a:t>webinar series</a:t>
            </a:r>
          </a:p>
        </p:txBody>
      </p:sp>
    </p:spTree>
    <p:extLst>
      <p:ext uri="{BB962C8B-B14F-4D97-AF65-F5344CB8AC3E}">
        <p14:creationId xmlns:p14="http://schemas.microsoft.com/office/powerpoint/2010/main" val="48309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EC93B7C-EF53-49F8-A343-BF18F9DA0F45}"/>
              </a:ext>
            </a:extLst>
          </p:cNvPr>
          <p:cNvPicPr>
            <a:picLocks noChangeAspect="1"/>
          </p:cNvPicPr>
          <p:nvPr/>
        </p:nvPicPr>
        <p:blipFill rotWithShape="1">
          <a:blip r:embed="rId2"/>
          <a:srcRect l="11028" t="25999" r="28797" b="10077"/>
          <a:stretch/>
        </p:blipFill>
        <p:spPr>
          <a:xfrm>
            <a:off x="940923" y="174417"/>
            <a:ext cx="10310153" cy="6318458"/>
          </a:xfrm>
          <a:prstGeom prst="rect">
            <a:avLst/>
          </a:prstGeom>
        </p:spPr>
      </p:pic>
    </p:spTree>
    <p:extLst>
      <p:ext uri="{BB962C8B-B14F-4D97-AF65-F5344CB8AC3E}">
        <p14:creationId xmlns:p14="http://schemas.microsoft.com/office/powerpoint/2010/main" val="40274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Helpline</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idx="1"/>
          </p:nvPr>
        </p:nvSpPr>
        <p:spPr>
          <a:xfrm>
            <a:off x="838200" y="1573105"/>
            <a:ext cx="10515600" cy="2987283"/>
          </a:xfrm>
        </p:spPr>
        <p:txBody>
          <a:bodyPr>
            <a:normAutofit/>
          </a:bodyPr>
          <a:lstStyle/>
          <a:p>
            <a:r>
              <a:rPr lang="en-GB" dirty="0">
                <a:solidFill>
                  <a:srgbClr val="007DA5"/>
                </a:solidFill>
              </a:rPr>
              <a:t>Our confidential helpline is staffed by expert NHS psychological practitioners, who understand what you’re going through.</a:t>
            </a:r>
          </a:p>
          <a:p>
            <a:r>
              <a:rPr lang="en-GB" dirty="0">
                <a:solidFill>
                  <a:srgbClr val="007DA5"/>
                </a:solidFill>
              </a:rPr>
              <a:t>It is open to all health and care staff. </a:t>
            </a:r>
          </a:p>
          <a:p>
            <a:r>
              <a:rPr lang="en-GB" dirty="0">
                <a:solidFill>
                  <a:srgbClr val="007DA5"/>
                </a:solidFill>
              </a:rPr>
              <a:t>If you need to talk, call us on </a:t>
            </a:r>
            <a:r>
              <a:rPr lang="en-GB" b="1" dirty="0">
                <a:solidFill>
                  <a:srgbClr val="007DA5"/>
                </a:solidFill>
              </a:rPr>
              <a:t>0191 223 2030. </a:t>
            </a:r>
          </a:p>
          <a:p>
            <a:r>
              <a:rPr lang="en-GB" dirty="0">
                <a:solidFill>
                  <a:srgbClr val="007DA5"/>
                </a:solidFill>
              </a:rPr>
              <a:t>The helpline is available </a:t>
            </a:r>
            <a:r>
              <a:rPr lang="en-GB" b="1" dirty="0">
                <a:solidFill>
                  <a:srgbClr val="007DA5"/>
                </a:solidFill>
              </a:rPr>
              <a:t>seven days a week </a:t>
            </a:r>
            <a:r>
              <a:rPr lang="en-GB" dirty="0">
                <a:solidFill>
                  <a:srgbClr val="007DA5"/>
                </a:solidFill>
              </a:rPr>
              <a:t>including Bank Holidays, from </a:t>
            </a:r>
            <a:r>
              <a:rPr lang="en-GB" b="1" dirty="0">
                <a:solidFill>
                  <a:srgbClr val="007DA5"/>
                </a:solidFill>
              </a:rPr>
              <a:t>7am-9pm</a:t>
            </a:r>
            <a:r>
              <a:rPr lang="en-GB" dirty="0">
                <a:solidFill>
                  <a:srgbClr val="007DA5"/>
                </a:solidFill>
              </a:rPr>
              <a:t>.</a:t>
            </a:r>
          </a:p>
          <a:p>
            <a:endParaRPr lang="en-GB" dirty="0">
              <a:solidFill>
                <a:srgbClr val="007DA5"/>
              </a:solidFill>
            </a:endParaRPr>
          </a:p>
          <a:p>
            <a:endParaRPr lang="en-GB" dirty="0">
              <a:solidFill>
                <a:srgbClr val="007DA5"/>
              </a:solidFill>
            </a:endParaRP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216671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Quotes from staff who called the helpline:</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idx="1"/>
          </p:nvPr>
        </p:nvSpPr>
        <p:spPr>
          <a:xfrm>
            <a:off x="838200" y="1622091"/>
            <a:ext cx="10515600" cy="2987283"/>
          </a:xfrm>
        </p:spPr>
        <p:txBody>
          <a:bodyPr>
            <a:normAutofit fontScale="85000" lnSpcReduction="20000"/>
          </a:bodyPr>
          <a:lstStyle/>
          <a:p>
            <a:r>
              <a:rPr lang="en-GB" dirty="0">
                <a:solidFill>
                  <a:srgbClr val="007DA5"/>
                </a:solidFill>
              </a:rPr>
              <a:t>“The time was invaluable to me personally.”</a:t>
            </a:r>
          </a:p>
          <a:p>
            <a:r>
              <a:rPr lang="en-GB" dirty="0">
                <a:solidFill>
                  <a:srgbClr val="007DA5"/>
                </a:solidFill>
              </a:rPr>
              <a:t>“I have never reached out to anyone before; I felt very much at ease and felt that it was ok to just be ‘myself’ during the session.”</a:t>
            </a:r>
          </a:p>
          <a:p>
            <a:r>
              <a:rPr lang="en-GB" dirty="0">
                <a:solidFill>
                  <a:srgbClr val="007DA5"/>
                </a:solidFill>
              </a:rPr>
              <a:t>“I felt I had time and was there was no judgement, just validation.”</a:t>
            </a:r>
          </a:p>
          <a:p>
            <a:pPr>
              <a:lnSpc>
                <a:spcPct val="110000"/>
              </a:lnSpc>
            </a:pPr>
            <a:r>
              <a:rPr lang="en-GB" dirty="0">
                <a:solidFill>
                  <a:srgbClr val="007DA5"/>
                </a:solidFill>
              </a:rPr>
              <a:t>“I  had ‘time out to talk,’ it helped me to voice my feelings, helping to go on and seek help in my own right.  I was in a spiral that I just couldn’t get out of; by talking them through it helped me to see a way forward.”</a:t>
            </a:r>
          </a:p>
          <a:p>
            <a:r>
              <a:rPr lang="en-GB" dirty="0">
                <a:solidFill>
                  <a:srgbClr val="007DA5"/>
                </a:solidFill>
              </a:rPr>
              <a:t>“I feel that I have found a strength, I feel more relaxed and better about me.”</a:t>
            </a: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2">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192034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0EDF-FFB9-4660-99D1-DC800CC538E1}"/>
              </a:ext>
            </a:extLst>
          </p:cNvPr>
          <p:cNvSpPr>
            <a:spLocks noGrp="1"/>
          </p:cNvSpPr>
          <p:nvPr>
            <p:ph type="title"/>
          </p:nvPr>
        </p:nvSpPr>
        <p:spPr/>
        <p:txBody>
          <a:bodyPr/>
          <a:lstStyle/>
          <a:p>
            <a:r>
              <a:rPr lang="en-GB" dirty="0">
                <a:solidFill>
                  <a:srgbClr val="007DA5"/>
                </a:solidFill>
              </a:rPr>
              <a:t>Themes from staff calling the helpline:</a:t>
            </a:r>
          </a:p>
        </p:txBody>
      </p:sp>
      <p:sp>
        <p:nvSpPr>
          <p:cNvPr id="3" name="Content Placeholder 2">
            <a:extLst>
              <a:ext uri="{FF2B5EF4-FFF2-40B4-BE49-F238E27FC236}">
                <a16:creationId xmlns:a16="http://schemas.microsoft.com/office/drawing/2014/main" xmlns="" id="{9C076493-E25F-4F47-B8C1-F3F47775DC66}"/>
              </a:ext>
            </a:extLst>
          </p:cNvPr>
          <p:cNvSpPr>
            <a:spLocks noGrp="1"/>
          </p:cNvSpPr>
          <p:nvPr>
            <p:ph sz="half" idx="1"/>
          </p:nvPr>
        </p:nvSpPr>
        <p:spPr/>
        <p:txBody>
          <a:bodyPr>
            <a:normAutofit/>
          </a:bodyPr>
          <a:lstStyle/>
          <a:p>
            <a:r>
              <a:rPr lang="en-GB" dirty="0">
                <a:solidFill>
                  <a:srgbClr val="007DA5"/>
                </a:solidFill>
              </a:rPr>
              <a:t>Guilt at not working </a:t>
            </a:r>
          </a:p>
          <a:p>
            <a:r>
              <a:rPr lang="en-GB" dirty="0">
                <a:solidFill>
                  <a:srgbClr val="007DA5"/>
                </a:solidFill>
              </a:rPr>
              <a:t>Lack of recognition of situation of staff from the organisation  </a:t>
            </a:r>
          </a:p>
          <a:p>
            <a:r>
              <a:rPr lang="en-GB" dirty="0">
                <a:solidFill>
                  <a:srgbClr val="007DA5"/>
                </a:solidFill>
              </a:rPr>
              <a:t>“Triple whammy”</a:t>
            </a:r>
          </a:p>
          <a:p>
            <a:r>
              <a:rPr lang="en-GB" dirty="0">
                <a:solidFill>
                  <a:srgbClr val="007DA5"/>
                </a:solidFill>
              </a:rPr>
              <a:t>To not pathologise</a:t>
            </a:r>
          </a:p>
        </p:txBody>
      </p:sp>
      <p:sp>
        <p:nvSpPr>
          <p:cNvPr id="6" name="Content Placeholder 5">
            <a:extLst>
              <a:ext uri="{FF2B5EF4-FFF2-40B4-BE49-F238E27FC236}">
                <a16:creationId xmlns:a16="http://schemas.microsoft.com/office/drawing/2014/main" xmlns="" id="{5730FF8B-14CD-4B76-9145-AFEC87BC2D61}"/>
              </a:ext>
            </a:extLst>
          </p:cNvPr>
          <p:cNvSpPr>
            <a:spLocks noGrp="1"/>
          </p:cNvSpPr>
          <p:nvPr>
            <p:ph sz="half" idx="2"/>
          </p:nvPr>
        </p:nvSpPr>
        <p:spPr/>
        <p:txBody>
          <a:bodyPr/>
          <a:lstStyle/>
          <a:p>
            <a:r>
              <a:rPr lang="en-GB" dirty="0">
                <a:solidFill>
                  <a:srgbClr val="007DA5"/>
                </a:solidFill>
              </a:rPr>
              <a:t>A safe space to stop &amp; think</a:t>
            </a:r>
          </a:p>
          <a:p>
            <a:r>
              <a:rPr lang="en-GB" dirty="0">
                <a:solidFill>
                  <a:srgbClr val="007DA5"/>
                </a:solidFill>
              </a:rPr>
              <a:t>It is distinctly different from usual therapeutic encounters</a:t>
            </a:r>
          </a:p>
          <a:p>
            <a:r>
              <a:rPr lang="en-GB" dirty="0">
                <a:solidFill>
                  <a:srgbClr val="007DA5"/>
                </a:solidFill>
              </a:rPr>
              <a:t>Not debriefing</a:t>
            </a:r>
          </a:p>
          <a:p>
            <a:r>
              <a:rPr lang="en-GB" dirty="0">
                <a:solidFill>
                  <a:srgbClr val="007DA5"/>
                </a:solidFill>
              </a:rPr>
              <a:t>Moral injury </a:t>
            </a:r>
          </a:p>
          <a:p>
            <a:r>
              <a:rPr lang="en-GB" dirty="0">
                <a:solidFill>
                  <a:srgbClr val="007DA5"/>
                </a:solidFill>
              </a:rPr>
              <a:t>It is “very useful” </a:t>
            </a:r>
          </a:p>
        </p:txBody>
      </p:sp>
      <p:sp>
        <p:nvSpPr>
          <p:cNvPr id="4" name="Wave 3">
            <a:extLst>
              <a:ext uri="{FF2B5EF4-FFF2-40B4-BE49-F238E27FC236}">
                <a16:creationId xmlns:a16="http://schemas.microsoft.com/office/drawing/2014/main" xmlns="" id="{CB8272B6-FFFB-4FE2-BA01-956488CEFB5D}"/>
              </a:ext>
            </a:extLst>
          </p:cNvPr>
          <p:cNvSpPr/>
          <p:nvPr/>
        </p:nvSpPr>
        <p:spPr>
          <a:xfrm>
            <a:off x="-562708" y="4873097"/>
            <a:ext cx="12754708" cy="2987283"/>
          </a:xfrm>
          <a:prstGeom prst="wave">
            <a:avLst/>
          </a:prstGeom>
          <a:blipFill dpi="0" rotWithShape="1">
            <a:blip r:embed="rId3">
              <a:extLst>
                <a:ext uri="{28A0092B-C50C-407E-A947-70E740481C1C}">
                  <a14:useLocalDpi xmlns:a14="http://schemas.microsoft.com/office/drawing/2010/main" val="0"/>
                </a:ext>
              </a:extLst>
            </a:blip>
            <a:srcRect/>
            <a:stretch>
              <a:fillRect t="534" b="5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xmlns="" id="{AD351155-F270-48B1-BF6B-AD07D18355BF}"/>
              </a:ext>
            </a:extLst>
          </p:cNvPr>
          <p:cNvSpPr txBox="1"/>
          <p:nvPr/>
        </p:nvSpPr>
        <p:spPr>
          <a:xfrm>
            <a:off x="438138" y="5401662"/>
            <a:ext cx="2670822" cy="1077218"/>
          </a:xfrm>
          <a:prstGeom prst="rect">
            <a:avLst/>
          </a:prstGeom>
          <a:noFill/>
        </p:spPr>
        <p:txBody>
          <a:bodyPr wrap="square" rtlCol="0">
            <a:spAutoFit/>
          </a:bodyPr>
          <a:lstStyle/>
          <a:p>
            <a:r>
              <a:rPr lang="en-GB" sz="3200" b="1" dirty="0">
                <a:solidFill>
                  <a:schemeClr val="bg1"/>
                </a:solidFill>
              </a:rPr>
              <a:t>The Staff</a:t>
            </a:r>
          </a:p>
          <a:p>
            <a:r>
              <a:rPr lang="en-GB" sz="3200" b="1" dirty="0">
                <a:solidFill>
                  <a:schemeClr val="bg1"/>
                </a:solidFill>
              </a:rPr>
              <a:t>Wellbeing Hub</a:t>
            </a:r>
          </a:p>
        </p:txBody>
      </p:sp>
    </p:spTree>
    <p:extLst>
      <p:ext uri="{BB962C8B-B14F-4D97-AF65-F5344CB8AC3E}">
        <p14:creationId xmlns:p14="http://schemas.microsoft.com/office/powerpoint/2010/main" val="3152763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TotalTime>
  <Words>842</Words>
  <Application>Microsoft Office PowerPoint</Application>
  <PresentationFormat>Custom</PresentationFormat>
  <Paragraphs>143</Paragraphs>
  <Slides>23</Slides>
  <Notes>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Blank</vt:lpstr>
      <vt:lpstr>Welcome</vt:lpstr>
      <vt:lpstr>Opening address</vt:lpstr>
      <vt:lpstr>What do staff need now?</vt:lpstr>
      <vt:lpstr>What are we targeting?</vt:lpstr>
      <vt:lpstr>Our offer and task</vt:lpstr>
      <vt:lpstr>PowerPoint Presentation</vt:lpstr>
      <vt:lpstr>Helpline</vt:lpstr>
      <vt:lpstr>Quotes from staff who called the helpline:</vt:lpstr>
      <vt:lpstr>Themes from staff calling the helpline:</vt:lpstr>
      <vt:lpstr>Link Staff:</vt:lpstr>
      <vt:lpstr>Outreach</vt:lpstr>
      <vt:lpstr>Moral injury…</vt:lpstr>
      <vt:lpstr>PowerPoint Presentation</vt:lpstr>
      <vt:lpstr>Survey findings and what we are doing</vt:lpstr>
      <vt:lpstr>Things everyone could consider:</vt:lpstr>
      <vt:lpstr>PowerPoint Presentation</vt:lpstr>
      <vt:lpstr>PowerPoint Presentation</vt:lpstr>
      <vt:lpstr>PowerPoint Presentation</vt:lpstr>
      <vt:lpstr>PowerPoint Presentation</vt:lpstr>
      <vt:lpstr>PowerPoint Presentation</vt:lpstr>
      <vt:lpstr>Overview</vt:lpstr>
      <vt:lpstr>Q&amp;A</vt:lpstr>
      <vt:lpstr>Visit nhsjoinourjourney.org.uk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Todhunter, Nicola</dc:creator>
  <cp:lastModifiedBy>Dawn Bailey</cp:lastModifiedBy>
  <cp:revision>29</cp:revision>
  <dcterms:created xsi:type="dcterms:W3CDTF">2021-03-23T07:44:34Z</dcterms:created>
  <dcterms:modified xsi:type="dcterms:W3CDTF">2021-03-24T10:22:01Z</dcterms:modified>
</cp:coreProperties>
</file>